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8" r:id="rId1"/>
  </p:sldMasterIdLst>
  <p:notesMasterIdLst>
    <p:notesMasterId r:id="rId25"/>
  </p:notesMasterIdLst>
  <p:handoutMasterIdLst>
    <p:handoutMasterId r:id="rId26"/>
  </p:handoutMasterIdLst>
  <p:sldIdLst>
    <p:sldId id="368" r:id="rId2"/>
    <p:sldId id="495" r:id="rId3"/>
    <p:sldId id="496" r:id="rId4"/>
    <p:sldId id="491" r:id="rId5"/>
    <p:sldId id="450" r:id="rId6"/>
    <p:sldId id="444" r:id="rId7"/>
    <p:sldId id="405" r:id="rId8"/>
    <p:sldId id="383" r:id="rId9"/>
    <p:sldId id="497" r:id="rId10"/>
    <p:sldId id="498" r:id="rId11"/>
    <p:sldId id="499" r:id="rId12"/>
    <p:sldId id="501" r:id="rId13"/>
    <p:sldId id="360" r:id="rId14"/>
    <p:sldId id="354" r:id="rId15"/>
    <p:sldId id="480" r:id="rId16"/>
    <p:sldId id="423" r:id="rId17"/>
    <p:sldId id="403" r:id="rId18"/>
    <p:sldId id="400" r:id="rId19"/>
    <p:sldId id="401" r:id="rId20"/>
    <p:sldId id="402" r:id="rId21"/>
    <p:sldId id="443" r:id="rId22"/>
    <p:sldId id="500" r:id="rId23"/>
    <p:sldId id="370" r:id="rId24"/>
  </p:sldIdLst>
  <p:sldSz cx="10688638" cy="7562850"/>
  <p:notesSz cx="6794500" cy="9931400"/>
  <p:defaultTextStyle>
    <a:defPPr>
      <a:defRPr lang="en-US"/>
    </a:defPPr>
    <a:lvl1pPr algn="l" rtl="0" fontAlgn="base">
      <a:spcBef>
        <a:spcPct val="0"/>
      </a:spcBef>
      <a:spcAft>
        <a:spcPct val="0"/>
      </a:spcAft>
      <a:defRPr sz="1400" i="1" kern="1200">
        <a:solidFill>
          <a:schemeClr val="tx2"/>
        </a:solidFill>
        <a:latin typeface="R Frutiger Roman"/>
        <a:ea typeface="ＭＳ Ｐゴシック"/>
        <a:cs typeface="ＭＳ Ｐゴシック"/>
      </a:defRPr>
    </a:lvl1pPr>
    <a:lvl2pPr marL="457143" algn="l" rtl="0" fontAlgn="base">
      <a:spcBef>
        <a:spcPct val="0"/>
      </a:spcBef>
      <a:spcAft>
        <a:spcPct val="0"/>
      </a:spcAft>
      <a:defRPr sz="1400" i="1" kern="1200">
        <a:solidFill>
          <a:schemeClr val="tx2"/>
        </a:solidFill>
        <a:latin typeface="R Frutiger Roman"/>
        <a:ea typeface="ＭＳ Ｐゴシック"/>
        <a:cs typeface="ＭＳ Ｐゴシック"/>
      </a:defRPr>
    </a:lvl2pPr>
    <a:lvl3pPr marL="914286" algn="l" rtl="0" fontAlgn="base">
      <a:spcBef>
        <a:spcPct val="0"/>
      </a:spcBef>
      <a:spcAft>
        <a:spcPct val="0"/>
      </a:spcAft>
      <a:defRPr sz="1400" i="1" kern="1200">
        <a:solidFill>
          <a:schemeClr val="tx2"/>
        </a:solidFill>
        <a:latin typeface="R Frutiger Roman"/>
        <a:ea typeface="ＭＳ Ｐゴシック"/>
        <a:cs typeface="ＭＳ Ｐゴシック"/>
      </a:defRPr>
    </a:lvl3pPr>
    <a:lvl4pPr marL="1371431" algn="l" rtl="0" fontAlgn="base">
      <a:spcBef>
        <a:spcPct val="0"/>
      </a:spcBef>
      <a:spcAft>
        <a:spcPct val="0"/>
      </a:spcAft>
      <a:defRPr sz="1400" i="1" kern="1200">
        <a:solidFill>
          <a:schemeClr val="tx2"/>
        </a:solidFill>
        <a:latin typeface="R Frutiger Roman"/>
        <a:ea typeface="ＭＳ Ｐゴシック"/>
        <a:cs typeface="ＭＳ Ｐゴシック"/>
      </a:defRPr>
    </a:lvl4pPr>
    <a:lvl5pPr marL="1828574" algn="l" rtl="0" fontAlgn="base">
      <a:spcBef>
        <a:spcPct val="0"/>
      </a:spcBef>
      <a:spcAft>
        <a:spcPct val="0"/>
      </a:spcAft>
      <a:defRPr sz="1400" i="1" kern="1200">
        <a:solidFill>
          <a:schemeClr val="tx2"/>
        </a:solidFill>
        <a:latin typeface="R Frutiger Roman"/>
        <a:ea typeface="ＭＳ Ｐゴシック"/>
        <a:cs typeface="ＭＳ Ｐゴシック"/>
      </a:defRPr>
    </a:lvl5pPr>
    <a:lvl6pPr marL="2285717" algn="l" defTabSz="914286" rtl="0" eaLnBrk="1" latinLnBrk="0" hangingPunct="1">
      <a:defRPr sz="1400" i="1" kern="1200">
        <a:solidFill>
          <a:schemeClr val="tx2"/>
        </a:solidFill>
        <a:latin typeface="R Frutiger Roman"/>
        <a:ea typeface="ＭＳ Ｐゴシック"/>
        <a:cs typeface="ＭＳ Ｐゴシック"/>
      </a:defRPr>
    </a:lvl6pPr>
    <a:lvl7pPr marL="2742860" algn="l" defTabSz="914286" rtl="0" eaLnBrk="1" latinLnBrk="0" hangingPunct="1">
      <a:defRPr sz="1400" i="1" kern="1200">
        <a:solidFill>
          <a:schemeClr val="tx2"/>
        </a:solidFill>
        <a:latin typeface="R Frutiger Roman"/>
        <a:ea typeface="ＭＳ Ｐゴシック"/>
        <a:cs typeface="ＭＳ Ｐゴシック"/>
      </a:defRPr>
    </a:lvl7pPr>
    <a:lvl8pPr marL="3200005" algn="l" defTabSz="914286" rtl="0" eaLnBrk="1" latinLnBrk="0" hangingPunct="1">
      <a:defRPr sz="1400" i="1" kern="1200">
        <a:solidFill>
          <a:schemeClr val="tx2"/>
        </a:solidFill>
        <a:latin typeface="R Frutiger Roman"/>
        <a:ea typeface="ＭＳ Ｐゴシック"/>
        <a:cs typeface="ＭＳ Ｐゴシック"/>
      </a:defRPr>
    </a:lvl8pPr>
    <a:lvl9pPr marL="3657148" algn="l" defTabSz="914286" rtl="0" eaLnBrk="1" latinLnBrk="0" hangingPunct="1">
      <a:defRPr sz="1400" i="1" kern="1200">
        <a:solidFill>
          <a:schemeClr val="tx2"/>
        </a:solidFill>
        <a:latin typeface="R Frutiger Roman"/>
        <a:ea typeface="ＭＳ Ｐゴシック"/>
        <a:cs typeface="ＭＳ Ｐゴシック"/>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1AC"/>
    <a:srgbClr val="520000"/>
    <a:srgbClr val="434535"/>
    <a:srgbClr val="EBEBD7"/>
    <a:srgbClr val="999B8D"/>
    <a:srgbClr val="CDCEBC"/>
    <a:srgbClr val="95ADBB"/>
    <a:srgbClr val="8EAABA"/>
    <a:srgbClr val="9FAEB1"/>
    <a:srgbClr val="EDEC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8" autoAdjust="0"/>
  </p:normalViewPr>
  <p:slideViewPr>
    <p:cSldViewPr>
      <p:cViewPr varScale="1">
        <p:scale>
          <a:sx n="63" d="100"/>
          <a:sy n="63" d="100"/>
        </p:scale>
        <p:origin x="-426" y="-108"/>
      </p:cViewPr>
      <p:guideLst>
        <p:guide orient="horz" pos="2382"/>
        <p:guide pos="3367"/>
      </p:guideLst>
    </p:cSldViewPr>
  </p:slideViewPr>
  <p:outlineViewPr>
    <p:cViewPr>
      <p:scale>
        <a:sx n="33" d="100"/>
        <a:sy n="33" d="100"/>
      </p:scale>
      <p:origin x="0" y="1741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2214"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99DF5-A6FE-4852-8F05-DF4EC47331F6}"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IE"/>
        </a:p>
      </dgm:t>
    </dgm:pt>
    <dgm:pt modelId="{0C191201-E432-43E3-9AF4-052E5B3A8BE8}">
      <dgm:prSet phldrT="[Text]" custT="1"/>
      <dgm:spPr/>
      <dgm:t>
        <a:bodyPr/>
        <a:lstStyle/>
        <a:p>
          <a:r>
            <a:rPr lang="en-IE" sz="2000" dirty="0" smtClean="0"/>
            <a:t>Fund values up in many cases over recent years</a:t>
          </a:r>
          <a:endParaRPr lang="en-IE" sz="2000" dirty="0"/>
        </a:p>
      </dgm:t>
    </dgm:pt>
    <dgm:pt modelId="{EE30A19B-9CD2-453A-813D-75B7A3614BD5}" type="parTrans" cxnId="{80AFC011-E34A-40BC-8604-B685E5E68165}">
      <dgm:prSet/>
      <dgm:spPr/>
      <dgm:t>
        <a:bodyPr/>
        <a:lstStyle/>
        <a:p>
          <a:endParaRPr lang="en-IE"/>
        </a:p>
      </dgm:t>
    </dgm:pt>
    <dgm:pt modelId="{A8DD032F-B817-43ED-ADC7-41D5EF0BBB4F}" type="sibTrans" cxnId="{80AFC011-E34A-40BC-8604-B685E5E68165}">
      <dgm:prSet/>
      <dgm:spPr/>
      <dgm:t>
        <a:bodyPr/>
        <a:lstStyle/>
        <a:p>
          <a:endParaRPr lang="en-IE"/>
        </a:p>
      </dgm:t>
    </dgm:pt>
    <dgm:pt modelId="{1279DC7C-742E-4F2C-A071-14D6222A8BDE}">
      <dgm:prSet phldrT="[Text]" custT="1"/>
      <dgm:spPr/>
      <dgm:t>
        <a:bodyPr/>
        <a:lstStyle/>
        <a:p>
          <a:r>
            <a:rPr lang="en-IE" sz="2000" dirty="0" smtClean="0"/>
            <a:t>Tax Benefits of Pension funding still unrivalled!</a:t>
          </a:r>
          <a:endParaRPr lang="en-IE" sz="2000" dirty="0"/>
        </a:p>
      </dgm:t>
    </dgm:pt>
    <dgm:pt modelId="{2097FBE7-0F93-4D34-868E-F3B790FBF959}" type="parTrans" cxnId="{0EC4DF6C-936B-46D6-A927-B821FCB5036C}">
      <dgm:prSet/>
      <dgm:spPr/>
      <dgm:t>
        <a:bodyPr/>
        <a:lstStyle/>
        <a:p>
          <a:endParaRPr lang="en-IE"/>
        </a:p>
      </dgm:t>
    </dgm:pt>
    <dgm:pt modelId="{682682C7-9A8D-47DB-A958-403158EA304B}" type="sibTrans" cxnId="{0EC4DF6C-936B-46D6-A927-B821FCB5036C}">
      <dgm:prSet/>
      <dgm:spPr/>
      <dgm:t>
        <a:bodyPr/>
        <a:lstStyle/>
        <a:p>
          <a:endParaRPr lang="en-IE"/>
        </a:p>
      </dgm:t>
    </dgm:pt>
    <dgm:pt modelId="{16BC3D36-9A1C-4E17-B84B-97D0B4AB062A}">
      <dgm:prSet phldrT="[Text]" custT="1"/>
      <dgm:spPr/>
      <dgm:t>
        <a:bodyPr/>
        <a:lstStyle/>
        <a:p>
          <a:r>
            <a:rPr lang="en-IE" sz="2000" dirty="0" smtClean="0"/>
            <a:t>Unemployment reducing</a:t>
          </a:r>
          <a:endParaRPr lang="en-IE" sz="2000" dirty="0"/>
        </a:p>
      </dgm:t>
    </dgm:pt>
    <dgm:pt modelId="{C74E6B32-DE32-4861-B15F-F3C2B41BA038}" type="parTrans" cxnId="{E2720705-E45F-440D-B02F-67A6AAC8E1F5}">
      <dgm:prSet/>
      <dgm:spPr/>
      <dgm:t>
        <a:bodyPr/>
        <a:lstStyle/>
        <a:p>
          <a:endParaRPr lang="en-IE"/>
        </a:p>
      </dgm:t>
    </dgm:pt>
    <dgm:pt modelId="{4DC4462B-5B05-425B-8EDD-E66186066A56}" type="sibTrans" cxnId="{E2720705-E45F-440D-B02F-67A6AAC8E1F5}">
      <dgm:prSet/>
      <dgm:spPr/>
      <dgm:t>
        <a:bodyPr/>
        <a:lstStyle/>
        <a:p>
          <a:endParaRPr lang="en-IE"/>
        </a:p>
      </dgm:t>
    </dgm:pt>
    <dgm:pt modelId="{3CD0369C-E854-4C31-8B23-1273217DA299}">
      <dgm:prSet phldrT="[Text]"/>
      <dgm:spPr/>
      <dgm:t>
        <a:bodyPr/>
        <a:lstStyle/>
        <a:p>
          <a:r>
            <a:rPr lang="en-IE" dirty="0" smtClean="0"/>
            <a:t>Old Age Pension going to age 68</a:t>
          </a:r>
          <a:endParaRPr lang="en-IE" dirty="0"/>
        </a:p>
      </dgm:t>
    </dgm:pt>
    <dgm:pt modelId="{CA392789-9D9B-4A21-BA9A-6E3DCF3A0615}" type="parTrans" cxnId="{EFA2D033-2389-4EEF-A3F0-15BC183A6A25}">
      <dgm:prSet/>
      <dgm:spPr/>
      <dgm:t>
        <a:bodyPr/>
        <a:lstStyle/>
        <a:p>
          <a:endParaRPr lang="en-IE"/>
        </a:p>
      </dgm:t>
    </dgm:pt>
    <dgm:pt modelId="{16FBDDC4-15A1-4616-A870-0828FCB4EE50}" type="sibTrans" cxnId="{EFA2D033-2389-4EEF-A3F0-15BC183A6A25}">
      <dgm:prSet/>
      <dgm:spPr/>
      <dgm:t>
        <a:bodyPr/>
        <a:lstStyle/>
        <a:p>
          <a:endParaRPr lang="en-IE"/>
        </a:p>
      </dgm:t>
    </dgm:pt>
    <dgm:pt modelId="{BDEF3F63-0B5C-4B93-B488-540C8E9A5E78}">
      <dgm:prSet phldrT="[Text]" custT="1"/>
      <dgm:spPr/>
      <dgm:t>
        <a:bodyPr/>
        <a:lstStyle/>
        <a:p>
          <a:r>
            <a:rPr lang="en-IE" sz="2000" dirty="0" smtClean="0"/>
            <a:t>Pension Levy gone!!</a:t>
          </a:r>
          <a:endParaRPr lang="en-IE" sz="2000" dirty="0"/>
        </a:p>
      </dgm:t>
    </dgm:pt>
    <dgm:pt modelId="{C981175A-3180-45B8-AD17-FB53FD1067D8}" type="parTrans" cxnId="{80E3D2FF-DF81-406A-9A45-A003CA696CD1}">
      <dgm:prSet/>
      <dgm:spPr/>
      <dgm:t>
        <a:bodyPr/>
        <a:lstStyle/>
        <a:p>
          <a:endParaRPr lang="en-IE"/>
        </a:p>
      </dgm:t>
    </dgm:pt>
    <dgm:pt modelId="{C5172EDA-4C4E-4F0D-B55A-1A48AEEB45FC}" type="sibTrans" cxnId="{80E3D2FF-DF81-406A-9A45-A003CA696CD1}">
      <dgm:prSet/>
      <dgm:spPr/>
      <dgm:t>
        <a:bodyPr/>
        <a:lstStyle/>
        <a:p>
          <a:endParaRPr lang="en-IE"/>
        </a:p>
      </dgm:t>
    </dgm:pt>
    <dgm:pt modelId="{B48938EC-4BD3-4381-BC9D-8AAE65419366}">
      <dgm:prSet phldrT="[Text]" custT="1"/>
      <dgm:spPr/>
      <dgm:t>
        <a:bodyPr/>
        <a:lstStyle/>
        <a:p>
          <a:r>
            <a:rPr lang="en-IE" sz="1600" dirty="0" smtClean="0"/>
            <a:t>Economy and incomes,  and disposable incomes Improving</a:t>
          </a:r>
          <a:endParaRPr lang="en-IE" sz="1600" dirty="0"/>
        </a:p>
      </dgm:t>
    </dgm:pt>
    <dgm:pt modelId="{682D4B31-17C3-4A0F-972B-6758047FA13C}" type="parTrans" cxnId="{B1DC9E5F-1523-4B5A-95B7-9E9AC9716437}">
      <dgm:prSet/>
      <dgm:spPr/>
      <dgm:t>
        <a:bodyPr/>
        <a:lstStyle/>
        <a:p>
          <a:endParaRPr lang="en-IE"/>
        </a:p>
      </dgm:t>
    </dgm:pt>
    <dgm:pt modelId="{C6CF14C3-909F-470C-9B85-12BC93C9E758}" type="sibTrans" cxnId="{B1DC9E5F-1523-4B5A-95B7-9E9AC9716437}">
      <dgm:prSet/>
      <dgm:spPr/>
      <dgm:t>
        <a:bodyPr/>
        <a:lstStyle/>
        <a:p>
          <a:endParaRPr lang="en-IE"/>
        </a:p>
      </dgm:t>
    </dgm:pt>
    <dgm:pt modelId="{57BE5802-5B73-40F9-A377-A80BAC4168E6}">
      <dgm:prSet phldrT="[Text]" custT="1"/>
      <dgm:spPr/>
      <dgm:t>
        <a:bodyPr/>
        <a:lstStyle/>
        <a:p>
          <a:r>
            <a:rPr lang="en-IE" sz="2000" dirty="0" smtClean="0"/>
            <a:t>Debt levels reducing</a:t>
          </a:r>
          <a:endParaRPr lang="en-IE" sz="2000" dirty="0"/>
        </a:p>
      </dgm:t>
    </dgm:pt>
    <dgm:pt modelId="{224AA85B-AE96-4A73-A550-5F8400F92335}" type="parTrans" cxnId="{27298152-D02F-4407-8DF5-D9DAAB0E9433}">
      <dgm:prSet/>
      <dgm:spPr/>
      <dgm:t>
        <a:bodyPr/>
        <a:lstStyle/>
        <a:p>
          <a:endParaRPr lang="en-IE"/>
        </a:p>
      </dgm:t>
    </dgm:pt>
    <dgm:pt modelId="{5A09F2C6-CBD5-4A37-AFAD-01ED2526084B}" type="sibTrans" cxnId="{27298152-D02F-4407-8DF5-D9DAAB0E9433}">
      <dgm:prSet/>
      <dgm:spPr/>
      <dgm:t>
        <a:bodyPr/>
        <a:lstStyle/>
        <a:p>
          <a:endParaRPr lang="en-IE"/>
        </a:p>
      </dgm:t>
    </dgm:pt>
    <dgm:pt modelId="{006B07EC-5B63-4E32-9ED2-019EA4B0CBC4}">
      <dgm:prSet phldrT="[Text]" custT="1"/>
      <dgm:spPr/>
      <dgm:t>
        <a:bodyPr/>
        <a:lstStyle/>
        <a:p>
          <a:r>
            <a:rPr lang="en-IE" sz="2000" dirty="0" smtClean="0"/>
            <a:t>Taxation of  Non pension Investments is penal</a:t>
          </a:r>
          <a:endParaRPr lang="en-IE" sz="2000" dirty="0"/>
        </a:p>
      </dgm:t>
    </dgm:pt>
    <dgm:pt modelId="{6725C64D-A7E7-4D97-A894-6532F25F74ED}" type="parTrans" cxnId="{3F52E112-AD88-4BCA-B6C2-C30E134EA53D}">
      <dgm:prSet/>
      <dgm:spPr/>
      <dgm:t>
        <a:bodyPr/>
        <a:lstStyle/>
        <a:p>
          <a:endParaRPr lang="en-IE"/>
        </a:p>
      </dgm:t>
    </dgm:pt>
    <dgm:pt modelId="{350C7B7A-EA9F-4CC6-B51F-A49CDEF8AC31}" type="sibTrans" cxnId="{3F52E112-AD88-4BCA-B6C2-C30E134EA53D}">
      <dgm:prSet/>
      <dgm:spPr/>
      <dgm:t>
        <a:bodyPr/>
        <a:lstStyle/>
        <a:p>
          <a:endParaRPr lang="en-IE"/>
        </a:p>
      </dgm:t>
    </dgm:pt>
    <dgm:pt modelId="{079538C9-5D6C-47BF-90D3-6322CC9BE719}">
      <dgm:prSet phldrT="[Text]"/>
      <dgm:spPr/>
      <dgm:t>
        <a:bodyPr/>
        <a:lstStyle/>
        <a:p>
          <a:r>
            <a:rPr lang="en-IE" dirty="0" smtClean="0"/>
            <a:t>Stability in the country and the Pension System</a:t>
          </a:r>
          <a:endParaRPr lang="en-IE" dirty="0"/>
        </a:p>
      </dgm:t>
    </dgm:pt>
    <dgm:pt modelId="{0364532B-48F8-41A4-868D-BBC825FA7AC1}" type="parTrans" cxnId="{510BD1D1-9379-4E43-B435-55BB3F2858D3}">
      <dgm:prSet/>
      <dgm:spPr/>
      <dgm:t>
        <a:bodyPr/>
        <a:lstStyle/>
        <a:p>
          <a:endParaRPr lang="en-IE"/>
        </a:p>
      </dgm:t>
    </dgm:pt>
    <dgm:pt modelId="{23E99614-7BC2-42EE-8E61-70218653D0B9}" type="sibTrans" cxnId="{510BD1D1-9379-4E43-B435-55BB3F2858D3}">
      <dgm:prSet/>
      <dgm:spPr/>
      <dgm:t>
        <a:bodyPr/>
        <a:lstStyle/>
        <a:p>
          <a:endParaRPr lang="en-IE"/>
        </a:p>
      </dgm:t>
    </dgm:pt>
    <dgm:pt modelId="{8745F9F7-DA70-41E8-9C6A-2575E3A409CF}" type="pres">
      <dgm:prSet presAssocID="{18C99DF5-A6FE-4852-8F05-DF4EC47331F6}" presName="Name0" presStyleCnt="0">
        <dgm:presLayoutVars>
          <dgm:dir/>
          <dgm:resizeHandles/>
        </dgm:presLayoutVars>
      </dgm:prSet>
      <dgm:spPr/>
      <dgm:t>
        <a:bodyPr/>
        <a:lstStyle/>
        <a:p>
          <a:endParaRPr lang="en-IE"/>
        </a:p>
      </dgm:t>
    </dgm:pt>
    <dgm:pt modelId="{4F035209-A197-46A8-ABD3-0D7FFCCC143D}" type="pres">
      <dgm:prSet presAssocID="{0C191201-E432-43E3-9AF4-052E5B3A8BE8}" presName="compNode" presStyleCnt="0"/>
      <dgm:spPr/>
    </dgm:pt>
    <dgm:pt modelId="{FE223CEE-425F-43E4-AB44-336656276AF9}" type="pres">
      <dgm:prSet presAssocID="{0C191201-E432-43E3-9AF4-052E5B3A8BE8}" presName="dummyConnPt" presStyleCnt="0"/>
      <dgm:spPr/>
    </dgm:pt>
    <dgm:pt modelId="{1EBBF14D-0CA6-4F77-B93B-82AAE62234D2}" type="pres">
      <dgm:prSet presAssocID="{0C191201-E432-43E3-9AF4-052E5B3A8BE8}" presName="node" presStyleLbl="node1" presStyleIdx="0" presStyleCnt="9">
        <dgm:presLayoutVars>
          <dgm:bulletEnabled val="1"/>
        </dgm:presLayoutVars>
      </dgm:prSet>
      <dgm:spPr/>
      <dgm:t>
        <a:bodyPr/>
        <a:lstStyle/>
        <a:p>
          <a:endParaRPr lang="en-IE"/>
        </a:p>
      </dgm:t>
    </dgm:pt>
    <dgm:pt modelId="{4DE48041-60F7-4E6C-B547-7B2EB4674426}" type="pres">
      <dgm:prSet presAssocID="{A8DD032F-B817-43ED-ADC7-41D5EF0BBB4F}" presName="sibTrans" presStyleLbl="bgSibTrans2D1" presStyleIdx="0" presStyleCnt="8"/>
      <dgm:spPr/>
      <dgm:t>
        <a:bodyPr/>
        <a:lstStyle/>
        <a:p>
          <a:endParaRPr lang="en-IE"/>
        </a:p>
      </dgm:t>
    </dgm:pt>
    <dgm:pt modelId="{3DF9C7A0-FA87-4BB8-964F-7D536772C58C}" type="pres">
      <dgm:prSet presAssocID="{1279DC7C-742E-4F2C-A071-14D6222A8BDE}" presName="compNode" presStyleCnt="0"/>
      <dgm:spPr/>
    </dgm:pt>
    <dgm:pt modelId="{BF5B6456-3A08-4EFB-9B1D-B8ECA5DCBEE5}" type="pres">
      <dgm:prSet presAssocID="{1279DC7C-742E-4F2C-A071-14D6222A8BDE}" presName="dummyConnPt" presStyleCnt="0"/>
      <dgm:spPr/>
    </dgm:pt>
    <dgm:pt modelId="{A8ED28BC-77D7-4972-9B34-E876D67AC294}" type="pres">
      <dgm:prSet presAssocID="{1279DC7C-742E-4F2C-A071-14D6222A8BDE}" presName="node" presStyleLbl="node1" presStyleIdx="1" presStyleCnt="9">
        <dgm:presLayoutVars>
          <dgm:bulletEnabled val="1"/>
        </dgm:presLayoutVars>
      </dgm:prSet>
      <dgm:spPr/>
      <dgm:t>
        <a:bodyPr/>
        <a:lstStyle/>
        <a:p>
          <a:endParaRPr lang="en-IE"/>
        </a:p>
      </dgm:t>
    </dgm:pt>
    <dgm:pt modelId="{D4202700-D6F3-40F0-A0CE-D5D0E5D0B3E9}" type="pres">
      <dgm:prSet presAssocID="{682682C7-9A8D-47DB-A958-403158EA304B}" presName="sibTrans" presStyleLbl="bgSibTrans2D1" presStyleIdx="1" presStyleCnt="8"/>
      <dgm:spPr/>
      <dgm:t>
        <a:bodyPr/>
        <a:lstStyle/>
        <a:p>
          <a:endParaRPr lang="en-IE"/>
        </a:p>
      </dgm:t>
    </dgm:pt>
    <dgm:pt modelId="{1E592630-1AEC-45C5-A53B-CB3B5D2F6C1C}" type="pres">
      <dgm:prSet presAssocID="{16BC3D36-9A1C-4E17-B84B-97D0B4AB062A}" presName="compNode" presStyleCnt="0"/>
      <dgm:spPr/>
    </dgm:pt>
    <dgm:pt modelId="{632EE52C-2D30-497B-8CC0-AF59226CC757}" type="pres">
      <dgm:prSet presAssocID="{16BC3D36-9A1C-4E17-B84B-97D0B4AB062A}" presName="dummyConnPt" presStyleCnt="0"/>
      <dgm:spPr/>
    </dgm:pt>
    <dgm:pt modelId="{C6FC4749-4C90-46D8-A547-BDFEDA823055}" type="pres">
      <dgm:prSet presAssocID="{16BC3D36-9A1C-4E17-B84B-97D0B4AB062A}" presName="node" presStyleLbl="node1" presStyleIdx="2" presStyleCnt="9">
        <dgm:presLayoutVars>
          <dgm:bulletEnabled val="1"/>
        </dgm:presLayoutVars>
      </dgm:prSet>
      <dgm:spPr/>
      <dgm:t>
        <a:bodyPr/>
        <a:lstStyle/>
        <a:p>
          <a:endParaRPr lang="en-IE"/>
        </a:p>
      </dgm:t>
    </dgm:pt>
    <dgm:pt modelId="{C5B1BEBE-2374-4A66-8374-42FB42E5BE09}" type="pres">
      <dgm:prSet presAssocID="{4DC4462B-5B05-425B-8EDD-E66186066A56}" presName="sibTrans" presStyleLbl="bgSibTrans2D1" presStyleIdx="2" presStyleCnt="8"/>
      <dgm:spPr/>
      <dgm:t>
        <a:bodyPr/>
        <a:lstStyle/>
        <a:p>
          <a:endParaRPr lang="en-IE"/>
        </a:p>
      </dgm:t>
    </dgm:pt>
    <dgm:pt modelId="{2AB43AC1-1DE2-4277-821D-FF427E36A7E6}" type="pres">
      <dgm:prSet presAssocID="{3CD0369C-E854-4C31-8B23-1273217DA299}" presName="compNode" presStyleCnt="0"/>
      <dgm:spPr/>
    </dgm:pt>
    <dgm:pt modelId="{BA581DB5-7B09-4F41-914D-AF10F1D68D74}" type="pres">
      <dgm:prSet presAssocID="{3CD0369C-E854-4C31-8B23-1273217DA299}" presName="dummyConnPt" presStyleCnt="0"/>
      <dgm:spPr/>
    </dgm:pt>
    <dgm:pt modelId="{2C18D53A-6839-4374-A1B9-306FD440FF03}" type="pres">
      <dgm:prSet presAssocID="{3CD0369C-E854-4C31-8B23-1273217DA299}" presName="node" presStyleLbl="node1" presStyleIdx="3" presStyleCnt="9">
        <dgm:presLayoutVars>
          <dgm:bulletEnabled val="1"/>
        </dgm:presLayoutVars>
      </dgm:prSet>
      <dgm:spPr/>
      <dgm:t>
        <a:bodyPr/>
        <a:lstStyle/>
        <a:p>
          <a:endParaRPr lang="en-IE"/>
        </a:p>
      </dgm:t>
    </dgm:pt>
    <dgm:pt modelId="{67048278-80A4-42F2-AC27-3522CC3F76DA}" type="pres">
      <dgm:prSet presAssocID="{16FBDDC4-15A1-4616-A870-0828FCB4EE50}" presName="sibTrans" presStyleLbl="bgSibTrans2D1" presStyleIdx="3" presStyleCnt="8"/>
      <dgm:spPr/>
      <dgm:t>
        <a:bodyPr/>
        <a:lstStyle/>
        <a:p>
          <a:endParaRPr lang="en-IE"/>
        </a:p>
      </dgm:t>
    </dgm:pt>
    <dgm:pt modelId="{5126AF60-BBDF-4945-ABF1-2DDA5F7A5D4E}" type="pres">
      <dgm:prSet presAssocID="{BDEF3F63-0B5C-4B93-B488-540C8E9A5E78}" presName="compNode" presStyleCnt="0"/>
      <dgm:spPr/>
    </dgm:pt>
    <dgm:pt modelId="{C8039086-8483-4386-8A6D-CC2FAFC8D930}" type="pres">
      <dgm:prSet presAssocID="{BDEF3F63-0B5C-4B93-B488-540C8E9A5E78}" presName="dummyConnPt" presStyleCnt="0"/>
      <dgm:spPr/>
    </dgm:pt>
    <dgm:pt modelId="{0A40434F-AD9F-4637-B52E-64CE3FBD215D}" type="pres">
      <dgm:prSet presAssocID="{BDEF3F63-0B5C-4B93-B488-540C8E9A5E78}" presName="node" presStyleLbl="node1" presStyleIdx="4" presStyleCnt="9">
        <dgm:presLayoutVars>
          <dgm:bulletEnabled val="1"/>
        </dgm:presLayoutVars>
      </dgm:prSet>
      <dgm:spPr/>
      <dgm:t>
        <a:bodyPr/>
        <a:lstStyle/>
        <a:p>
          <a:endParaRPr lang="en-IE"/>
        </a:p>
      </dgm:t>
    </dgm:pt>
    <dgm:pt modelId="{0776DF26-CFF3-4853-94B7-1D0C107E6705}" type="pres">
      <dgm:prSet presAssocID="{C5172EDA-4C4E-4F0D-B55A-1A48AEEB45FC}" presName="sibTrans" presStyleLbl="bgSibTrans2D1" presStyleIdx="4" presStyleCnt="8"/>
      <dgm:spPr/>
      <dgm:t>
        <a:bodyPr/>
        <a:lstStyle/>
        <a:p>
          <a:endParaRPr lang="en-IE"/>
        </a:p>
      </dgm:t>
    </dgm:pt>
    <dgm:pt modelId="{855F00D1-52E2-4FAB-B731-3C54710333FA}" type="pres">
      <dgm:prSet presAssocID="{B48938EC-4BD3-4381-BC9D-8AAE65419366}" presName="compNode" presStyleCnt="0"/>
      <dgm:spPr/>
    </dgm:pt>
    <dgm:pt modelId="{829163AE-9EE8-4C56-A631-AEB53F130FAF}" type="pres">
      <dgm:prSet presAssocID="{B48938EC-4BD3-4381-BC9D-8AAE65419366}" presName="dummyConnPt" presStyleCnt="0"/>
      <dgm:spPr/>
    </dgm:pt>
    <dgm:pt modelId="{D274F2A6-E16E-4904-83C0-A588668C9F5E}" type="pres">
      <dgm:prSet presAssocID="{B48938EC-4BD3-4381-BC9D-8AAE65419366}" presName="node" presStyleLbl="node1" presStyleIdx="5" presStyleCnt="9">
        <dgm:presLayoutVars>
          <dgm:bulletEnabled val="1"/>
        </dgm:presLayoutVars>
      </dgm:prSet>
      <dgm:spPr/>
      <dgm:t>
        <a:bodyPr/>
        <a:lstStyle/>
        <a:p>
          <a:endParaRPr lang="en-IE"/>
        </a:p>
      </dgm:t>
    </dgm:pt>
    <dgm:pt modelId="{2FAD45E1-8B3E-4B6C-918B-1F32736CC515}" type="pres">
      <dgm:prSet presAssocID="{C6CF14C3-909F-470C-9B85-12BC93C9E758}" presName="sibTrans" presStyleLbl="bgSibTrans2D1" presStyleIdx="5" presStyleCnt="8"/>
      <dgm:spPr/>
      <dgm:t>
        <a:bodyPr/>
        <a:lstStyle/>
        <a:p>
          <a:endParaRPr lang="en-IE"/>
        </a:p>
      </dgm:t>
    </dgm:pt>
    <dgm:pt modelId="{3F17E8C3-6E61-4187-B021-84CCD1F8BA69}" type="pres">
      <dgm:prSet presAssocID="{57BE5802-5B73-40F9-A377-A80BAC4168E6}" presName="compNode" presStyleCnt="0"/>
      <dgm:spPr/>
    </dgm:pt>
    <dgm:pt modelId="{5593D863-61A6-4764-AF75-15EAFD4AB7F8}" type="pres">
      <dgm:prSet presAssocID="{57BE5802-5B73-40F9-A377-A80BAC4168E6}" presName="dummyConnPt" presStyleCnt="0"/>
      <dgm:spPr/>
    </dgm:pt>
    <dgm:pt modelId="{1AC6287D-047A-4F19-BD09-FBF25D739342}" type="pres">
      <dgm:prSet presAssocID="{57BE5802-5B73-40F9-A377-A80BAC4168E6}" presName="node" presStyleLbl="node1" presStyleIdx="6" presStyleCnt="9">
        <dgm:presLayoutVars>
          <dgm:bulletEnabled val="1"/>
        </dgm:presLayoutVars>
      </dgm:prSet>
      <dgm:spPr/>
      <dgm:t>
        <a:bodyPr/>
        <a:lstStyle/>
        <a:p>
          <a:endParaRPr lang="en-IE"/>
        </a:p>
      </dgm:t>
    </dgm:pt>
    <dgm:pt modelId="{860688DF-94B1-4BB0-AC59-D196B3458E2B}" type="pres">
      <dgm:prSet presAssocID="{5A09F2C6-CBD5-4A37-AFAD-01ED2526084B}" presName="sibTrans" presStyleLbl="bgSibTrans2D1" presStyleIdx="6" presStyleCnt="8"/>
      <dgm:spPr/>
      <dgm:t>
        <a:bodyPr/>
        <a:lstStyle/>
        <a:p>
          <a:endParaRPr lang="en-IE"/>
        </a:p>
      </dgm:t>
    </dgm:pt>
    <dgm:pt modelId="{A2764D2E-A4A6-46F1-ADE9-5FA118BC83AB}" type="pres">
      <dgm:prSet presAssocID="{006B07EC-5B63-4E32-9ED2-019EA4B0CBC4}" presName="compNode" presStyleCnt="0"/>
      <dgm:spPr/>
    </dgm:pt>
    <dgm:pt modelId="{3EE114A1-E8A3-419B-A4AE-39598A3B0134}" type="pres">
      <dgm:prSet presAssocID="{006B07EC-5B63-4E32-9ED2-019EA4B0CBC4}" presName="dummyConnPt" presStyleCnt="0"/>
      <dgm:spPr/>
    </dgm:pt>
    <dgm:pt modelId="{280EE9CA-344E-476A-BF55-F071406E2324}" type="pres">
      <dgm:prSet presAssocID="{006B07EC-5B63-4E32-9ED2-019EA4B0CBC4}" presName="node" presStyleLbl="node1" presStyleIdx="7" presStyleCnt="9">
        <dgm:presLayoutVars>
          <dgm:bulletEnabled val="1"/>
        </dgm:presLayoutVars>
      </dgm:prSet>
      <dgm:spPr/>
      <dgm:t>
        <a:bodyPr/>
        <a:lstStyle/>
        <a:p>
          <a:endParaRPr lang="en-IE"/>
        </a:p>
      </dgm:t>
    </dgm:pt>
    <dgm:pt modelId="{9497B7D1-B334-49A9-BCB1-47495E5B0A2D}" type="pres">
      <dgm:prSet presAssocID="{350C7B7A-EA9F-4CC6-B51F-A49CDEF8AC31}" presName="sibTrans" presStyleLbl="bgSibTrans2D1" presStyleIdx="7" presStyleCnt="8"/>
      <dgm:spPr/>
      <dgm:t>
        <a:bodyPr/>
        <a:lstStyle/>
        <a:p>
          <a:endParaRPr lang="en-IE"/>
        </a:p>
      </dgm:t>
    </dgm:pt>
    <dgm:pt modelId="{68394C8B-51B3-4879-883B-B554B4BF34E2}" type="pres">
      <dgm:prSet presAssocID="{079538C9-5D6C-47BF-90D3-6322CC9BE719}" presName="compNode" presStyleCnt="0"/>
      <dgm:spPr/>
    </dgm:pt>
    <dgm:pt modelId="{5DD80629-66C2-4539-AC9D-A6BE1AB5F93F}" type="pres">
      <dgm:prSet presAssocID="{079538C9-5D6C-47BF-90D3-6322CC9BE719}" presName="dummyConnPt" presStyleCnt="0"/>
      <dgm:spPr/>
    </dgm:pt>
    <dgm:pt modelId="{460BD9E9-D31F-48EB-96B4-2BE789C81950}" type="pres">
      <dgm:prSet presAssocID="{079538C9-5D6C-47BF-90D3-6322CC9BE719}" presName="node" presStyleLbl="node1" presStyleIdx="8" presStyleCnt="9">
        <dgm:presLayoutVars>
          <dgm:bulletEnabled val="1"/>
        </dgm:presLayoutVars>
      </dgm:prSet>
      <dgm:spPr/>
      <dgm:t>
        <a:bodyPr/>
        <a:lstStyle/>
        <a:p>
          <a:endParaRPr lang="en-IE"/>
        </a:p>
      </dgm:t>
    </dgm:pt>
  </dgm:ptLst>
  <dgm:cxnLst>
    <dgm:cxn modelId="{E2720705-E45F-440D-B02F-67A6AAC8E1F5}" srcId="{18C99DF5-A6FE-4852-8F05-DF4EC47331F6}" destId="{16BC3D36-9A1C-4E17-B84B-97D0B4AB062A}" srcOrd="2" destOrd="0" parTransId="{C74E6B32-DE32-4861-B15F-F3C2B41BA038}" sibTransId="{4DC4462B-5B05-425B-8EDD-E66186066A56}"/>
    <dgm:cxn modelId="{EFA2D033-2389-4EEF-A3F0-15BC183A6A25}" srcId="{18C99DF5-A6FE-4852-8F05-DF4EC47331F6}" destId="{3CD0369C-E854-4C31-8B23-1273217DA299}" srcOrd="3" destOrd="0" parTransId="{CA392789-9D9B-4A21-BA9A-6E3DCF3A0615}" sibTransId="{16FBDDC4-15A1-4616-A870-0828FCB4EE50}"/>
    <dgm:cxn modelId="{5F2E29AF-018E-47D4-8D56-AC00E9D5A9CC}" type="presOf" srcId="{18C99DF5-A6FE-4852-8F05-DF4EC47331F6}" destId="{8745F9F7-DA70-41E8-9C6A-2575E3A409CF}" srcOrd="0" destOrd="0" presId="urn:microsoft.com/office/officeart/2005/8/layout/bProcess4"/>
    <dgm:cxn modelId="{005E6195-665F-4DC3-BDAE-7B59B76A610E}" type="presOf" srcId="{4DC4462B-5B05-425B-8EDD-E66186066A56}" destId="{C5B1BEBE-2374-4A66-8374-42FB42E5BE09}" srcOrd="0" destOrd="0" presId="urn:microsoft.com/office/officeart/2005/8/layout/bProcess4"/>
    <dgm:cxn modelId="{FBBDD4C8-7E5D-4B36-AF48-351AE52824C1}" type="presOf" srcId="{A8DD032F-B817-43ED-ADC7-41D5EF0BBB4F}" destId="{4DE48041-60F7-4E6C-B547-7B2EB4674426}" srcOrd="0" destOrd="0" presId="urn:microsoft.com/office/officeart/2005/8/layout/bProcess4"/>
    <dgm:cxn modelId="{144AB491-D541-4C3C-A253-D48329500EF2}" type="presOf" srcId="{079538C9-5D6C-47BF-90D3-6322CC9BE719}" destId="{460BD9E9-D31F-48EB-96B4-2BE789C81950}" srcOrd="0" destOrd="0" presId="urn:microsoft.com/office/officeart/2005/8/layout/bProcess4"/>
    <dgm:cxn modelId="{80AFC011-E34A-40BC-8604-B685E5E68165}" srcId="{18C99DF5-A6FE-4852-8F05-DF4EC47331F6}" destId="{0C191201-E432-43E3-9AF4-052E5B3A8BE8}" srcOrd="0" destOrd="0" parTransId="{EE30A19B-9CD2-453A-813D-75B7A3614BD5}" sibTransId="{A8DD032F-B817-43ED-ADC7-41D5EF0BBB4F}"/>
    <dgm:cxn modelId="{1454638C-747B-454C-8BE4-A9A558592F61}" type="presOf" srcId="{682682C7-9A8D-47DB-A958-403158EA304B}" destId="{D4202700-D6F3-40F0-A0CE-D5D0E5D0B3E9}" srcOrd="0" destOrd="0" presId="urn:microsoft.com/office/officeart/2005/8/layout/bProcess4"/>
    <dgm:cxn modelId="{3F52E112-AD88-4BCA-B6C2-C30E134EA53D}" srcId="{18C99DF5-A6FE-4852-8F05-DF4EC47331F6}" destId="{006B07EC-5B63-4E32-9ED2-019EA4B0CBC4}" srcOrd="7" destOrd="0" parTransId="{6725C64D-A7E7-4D97-A894-6532F25F74ED}" sibTransId="{350C7B7A-EA9F-4CC6-B51F-A49CDEF8AC31}"/>
    <dgm:cxn modelId="{27298152-D02F-4407-8DF5-D9DAAB0E9433}" srcId="{18C99DF5-A6FE-4852-8F05-DF4EC47331F6}" destId="{57BE5802-5B73-40F9-A377-A80BAC4168E6}" srcOrd="6" destOrd="0" parTransId="{224AA85B-AE96-4A73-A550-5F8400F92335}" sibTransId="{5A09F2C6-CBD5-4A37-AFAD-01ED2526084B}"/>
    <dgm:cxn modelId="{0FC91375-8075-44FC-A634-F05F9C2A966E}" type="presOf" srcId="{BDEF3F63-0B5C-4B93-B488-540C8E9A5E78}" destId="{0A40434F-AD9F-4637-B52E-64CE3FBD215D}" srcOrd="0" destOrd="0" presId="urn:microsoft.com/office/officeart/2005/8/layout/bProcess4"/>
    <dgm:cxn modelId="{2AFC4CC4-4950-4CE8-B6AD-05F8FE334E16}" type="presOf" srcId="{006B07EC-5B63-4E32-9ED2-019EA4B0CBC4}" destId="{280EE9CA-344E-476A-BF55-F071406E2324}" srcOrd="0" destOrd="0" presId="urn:microsoft.com/office/officeart/2005/8/layout/bProcess4"/>
    <dgm:cxn modelId="{F90D4EE3-CADE-4497-9C98-ED8067CA5B25}" type="presOf" srcId="{57BE5802-5B73-40F9-A377-A80BAC4168E6}" destId="{1AC6287D-047A-4F19-BD09-FBF25D739342}" srcOrd="0" destOrd="0" presId="urn:microsoft.com/office/officeart/2005/8/layout/bProcess4"/>
    <dgm:cxn modelId="{9461C8D5-9C04-434C-BD9A-803F85554055}" type="presOf" srcId="{16FBDDC4-15A1-4616-A870-0828FCB4EE50}" destId="{67048278-80A4-42F2-AC27-3522CC3F76DA}" srcOrd="0" destOrd="0" presId="urn:microsoft.com/office/officeart/2005/8/layout/bProcess4"/>
    <dgm:cxn modelId="{168A016C-D192-42D3-AEB4-F02368D6C1E2}" type="presOf" srcId="{5A09F2C6-CBD5-4A37-AFAD-01ED2526084B}" destId="{860688DF-94B1-4BB0-AC59-D196B3458E2B}" srcOrd="0" destOrd="0" presId="urn:microsoft.com/office/officeart/2005/8/layout/bProcess4"/>
    <dgm:cxn modelId="{0E33300F-98D9-433A-83E8-288000BAE25D}" type="presOf" srcId="{C6CF14C3-909F-470C-9B85-12BC93C9E758}" destId="{2FAD45E1-8B3E-4B6C-918B-1F32736CC515}" srcOrd="0" destOrd="0" presId="urn:microsoft.com/office/officeart/2005/8/layout/bProcess4"/>
    <dgm:cxn modelId="{0EC4DF6C-936B-46D6-A927-B821FCB5036C}" srcId="{18C99DF5-A6FE-4852-8F05-DF4EC47331F6}" destId="{1279DC7C-742E-4F2C-A071-14D6222A8BDE}" srcOrd="1" destOrd="0" parTransId="{2097FBE7-0F93-4D34-868E-F3B790FBF959}" sibTransId="{682682C7-9A8D-47DB-A958-403158EA304B}"/>
    <dgm:cxn modelId="{B1DC9E5F-1523-4B5A-95B7-9E9AC9716437}" srcId="{18C99DF5-A6FE-4852-8F05-DF4EC47331F6}" destId="{B48938EC-4BD3-4381-BC9D-8AAE65419366}" srcOrd="5" destOrd="0" parTransId="{682D4B31-17C3-4A0F-972B-6758047FA13C}" sibTransId="{C6CF14C3-909F-470C-9B85-12BC93C9E758}"/>
    <dgm:cxn modelId="{1E8139ED-1BD5-4DFE-BFA0-A49968D6C303}" type="presOf" srcId="{350C7B7A-EA9F-4CC6-B51F-A49CDEF8AC31}" destId="{9497B7D1-B334-49A9-BCB1-47495E5B0A2D}" srcOrd="0" destOrd="0" presId="urn:microsoft.com/office/officeart/2005/8/layout/bProcess4"/>
    <dgm:cxn modelId="{510BD1D1-9379-4E43-B435-55BB3F2858D3}" srcId="{18C99DF5-A6FE-4852-8F05-DF4EC47331F6}" destId="{079538C9-5D6C-47BF-90D3-6322CC9BE719}" srcOrd="8" destOrd="0" parTransId="{0364532B-48F8-41A4-868D-BBC825FA7AC1}" sibTransId="{23E99614-7BC2-42EE-8E61-70218653D0B9}"/>
    <dgm:cxn modelId="{2CFFDC89-CE52-487B-9D86-CDF9820D3A0B}" type="presOf" srcId="{C5172EDA-4C4E-4F0D-B55A-1A48AEEB45FC}" destId="{0776DF26-CFF3-4853-94B7-1D0C107E6705}" srcOrd="0" destOrd="0" presId="urn:microsoft.com/office/officeart/2005/8/layout/bProcess4"/>
    <dgm:cxn modelId="{6E79E416-6780-4314-9BBA-144A01DD6F1D}" type="presOf" srcId="{3CD0369C-E854-4C31-8B23-1273217DA299}" destId="{2C18D53A-6839-4374-A1B9-306FD440FF03}" srcOrd="0" destOrd="0" presId="urn:microsoft.com/office/officeart/2005/8/layout/bProcess4"/>
    <dgm:cxn modelId="{80E3D2FF-DF81-406A-9A45-A003CA696CD1}" srcId="{18C99DF5-A6FE-4852-8F05-DF4EC47331F6}" destId="{BDEF3F63-0B5C-4B93-B488-540C8E9A5E78}" srcOrd="4" destOrd="0" parTransId="{C981175A-3180-45B8-AD17-FB53FD1067D8}" sibTransId="{C5172EDA-4C4E-4F0D-B55A-1A48AEEB45FC}"/>
    <dgm:cxn modelId="{A2CAB7E7-9FF6-4ACC-A2FE-1366A114A581}" type="presOf" srcId="{B48938EC-4BD3-4381-BC9D-8AAE65419366}" destId="{D274F2A6-E16E-4904-83C0-A588668C9F5E}" srcOrd="0" destOrd="0" presId="urn:microsoft.com/office/officeart/2005/8/layout/bProcess4"/>
    <dgm:cxn modelId="{80ED0218-BAB0-43E9-A947-42E85F075C3C}" type="presOf" srcId="{0C191201-E432-43E3-9AF4-052E5B3A8BE8}" destId="{1EBBF14D-0CA6-4F77-B93B-82AAE62234D2}" srcOrd="0" destOrd="0" presId="urn:microsoft.com/office/officeart/2005/8/layout/bProcess4"/>
    <dgm:cxn modelId="{3CC2A800-3B77-40AB-8963-DA80257FA510}" type="presOf" srcId="{1279DC7C-742E-4F2C-A071-14D6222A8BDE}" destId="{A8ED28BC-77D7-4972-9B34-E876D67AC294}" srcOrd="0" destOrd="0" presId="urn:microsoft.com/office/officeart/2005/8/layout/bProcess4"/>
    <dgm:cxn modelId="{2EC69FFC-94A4-41EF-97E2-DDAB5286E9D6}" type="presOf" srcId="{16BC3D36-9A1C-4E17-B84B-97D0B4AB062A}" destId="{C6FC4749-4C90-46D8-A547-BDFEDA823055}" srcOrd="0" destOrd="0" presId="urn:microsoft.com/office/officeart/2005/8/layout/bProcess4"/>
    <dgm:cxn modelId="{23DFE215-BBD4-4DAC-B237-369299D87A94}" type="presParOf" srcId="{8745F9F7-DA70-41E8-9C6A-2575E3A409CF}" destId="{4F035209-A197-46A8-ABD3-0D7FFCCC143D}" srcOrd="0" destOrd="0" presId="urn:microsoft.com/office/officeart/2005/8/layout/bProcess4"/>
    <dgm:cxn modelId="{229DA40F-103D-42E1-A26F-4E5C710D9A49}" type="presParOf" srcId="{4F035209-A197-46A8-ABD3-0D7FFCCC143D}" destId="{FE223CEE-425F-43E4-AB44-336656276AF9}" srcOrd="0" destOrd="0" presId="urn:microsoft.com/office/officeart/2005/8/layout/bProcess4"/>
    <dgm:cxn modelId="{A5F4B6C3-CBB1-430E-84B0-D3A587C14FA7}" type="presParOf" srcId="{4F035209-A197-46A8-ABD3-0D7FFCCC143D}" destId="{1EBBF14D-0CA6-4F77-B93B-82AAE62234D2}" srcOrd="1" destOrd="0" presId="urn:microsoft.com/office/officeart/2005/8/layout/bProcess4"/>
    <dgm:cxn modelId="{D4FA9781-94CB-49E6-BDFA-4D625607CF4F}" type="presParOf" srcId="{8745F9F7-DA70-41E8-9C6A-2575E3A409CF}" destId="{4DE48041-60F7-4E6C-B547-7B2EB4674426}" srcOrd="1" destOrd="0" presId="urn:microsoft.com/office/officeart/2005/8/layout/bProcess4"/>
    <dgm:cxn modelId="{BC773C67-2C17-4A57-94BF-5CDA69393C0E}" type="presParOf" srcId="{8745F9F7-DA70-41E8-9C6A-2575E3A409CF}" destId="{3DF9C7A0-FA87-4BB8-964F-7D536772C58C}" srcOrd="2" destOrd="0" presId="urn:microsoft.com/office/officeart/2005/8/layout/bProcess4"/>
    <dgm:cxn modelId="{75F8989C-8F59-47A1-B9F9-07B314F7BD39}" type="presParOf" srcId="{3DF9C7A0-FA87-4BB8-964F-7D536772C58C}" destId="{BF5B6456-3A08-4EFB-9B1D-B8ECA5DCBEE5}" srcOrd="0" destOrd="0" presId="urn:microsoft.com/office/officeart/2005/8/layout/bProcess4"/>
    <dgm:cxn modelId="{A8E7EE44-F145-4540-A914-ED081806DD48}" type="presParOf" srcId="{3DF9C7A0-FA87-4BB8-964F-7D536772C58C}" destId="{A8ED28BC-77D7-4972-9B34-E876D67AC294}" srcOrd="1" destOrd="0" presId="urn:microsoft.com/office/officeart/2005/8/layout/bProcess4"/>
    <dgm:cxn modelId="{BC1CDC53-30E3-4DF1-BE57-EEADE99D134F}" type="presParOf" srcId="{8745F9F7-DA70-41E8-9C6A-2575E3A409CF}" destId="{D4202700-D6F3-40F0-A0CE-D5D0E5D0B3E9}" srcOrd="3" destOrd="0" presId="urn:microsoft.com/office/officeart/2005/8/layout/bProcess4"/>
    <dgm:cxn modelId="{6956B691-976A-41B2-832B-792D6AA9FC45}" type="presParOf" srcId="{8745F9F7-DA70-41E8-9C6A-2575E3A409CF}" destId="{1E592630-1AEC-45C5-A53B-CB3B5D2F6C1C}" srcOrd="4" destOrd="0" presId="urn:microsoft.com/office/officeart/2005/8/layout/bProcess4"/>
    <dgm:cxn modelId="{8D12A7CD-BCCC-4140-96C4-3DAA35E8BE14}" type="presParOf" srcId="{1E592630-1AEC-45C5-A53B-CB3B5D2F6C1C}" destId="{632EE52C-2D30-497B-8CC0-AF59226CC757}" srcOrd="0" destOrd="0" presId="urn:microsoft.com/office/officeart/2005/8/layout/bProcess4"/>
    <dgm:cxn modelId="{A10D0EB2-1188-4BB1-93D7-25659A12701A}" type="presParOf" srcId="{1E592630-1AEC-45C5-A53B-CB3B5D2F6C1C}" destId="{C6FC4749-4C90-46D8-A547-BDFEDA823055}" srcOrd="1" destOrd="0" presId="urn:microsoft.com/office/officeart/2005/8/layout/bProcess4"/>
    <dgm:cxn modelId="{A5AA6812-7AA5-48CC-93DD-7E42D8FDA3CB}" type="presParOf" srcId="{8745F9F7-DA70-41E8-9C6A-2575E3A409CF}" destId="{C5B1BEBE-2374-4A66-8374-42FB42E5BE09}" srcOrd="5" destOrd="0" presId="urn:microsoft.com/office/officeart/2005/8/layout/bProcess4"/>
    <dgm:cxn modelId="{F5FAFC1A-05F7-4949-A90E-2A9831F2C752}" type="presParOf" srcId="{8745F9F7-DA70-41E8-9C6A-2575E3A409CF}" destId="{2AB43AC1-1DE2-4277-821D-FF427E36A7E6}" srcOrd="6" destOrd="0" presId="urn:microsoft.com/office/officeart/2005/8/layout/bProcess4"/>
    <dgm:cxn modelId="{1C5F14C0-6310-4FC0-B499-1B0F078A5933}" type="presParOf" srcId="{2AB43AC1-1DE2-4277-821D-FF427E36A7E6}" destId="{BA581DB5-7B09-4F41-914D-AF10F1D68D74}" srcOrd="0" destOrd="0" presId="urn:microsoft.com/office/officeart/2005/8/layout/bProcess4"/>
    <dgm:cxn modelId="{C2EF70E5-CED2-435A-A0ED-CAA6A85A1D74}" type="presParOf" srcId="{2AB43AC1-1DE2-4277-821D-FF427E36A7E6}" destId="{2C18D53A-6839-4374-A1B9-306FD440FF03}" srcOrd="1" destOrd="0" presId="urn:microsoft.com/office/officeart/2005/8/layout/bProcess4"/>
    <dgm:cxn modelId="{8F2869D7-8CB8-43AF-A5AE-7AF65D86F790}" type="presParOf" srcId="{8745F9F7-DA70-41E8-9C6A-2575E3A409CF}" destId="{67048278-80A4-42F2-AC27-3522CC3F76DA}" srcOrd="7" destOrd="0" presId="urn:microsoft.com/office/officeart/2005/8/layout/bProcess4"/>
    <dgm:cxn modelId="{F8FDE487-B381-4431-B904-D30023BA8556}" type="presParOf" srcId="{8745F9F7-DA70-41E8-9C6A-2575E3A409CF}" destId="{5126AF60-BBDF-4945-ABF1-2DDA5F7A5D4E}" srcOrd="8" destOrd="0" presId="urn:microsoft.com/office/officeart/2005/8/layout/bProcess4"/>
    <dgm:cxn modelId="{15F5F8AB-53AF-4016-98BA-45D1E70AA18B}" type="presParOf" srcId="{5126AF60-BBDF-4945-ABF1-2DDA5F7A5D4E}" destId="{C8039086-8483-4386-8A6D-CC2FAFC8D930}" srcOrd="0" destOrd="0" presId="urn:microsoft.com/office/officeart/2005/8/layout/bProcess4"/>
    <dgm:cxn modelId="{D88EEEA2-C5F3-4400-8880-A4278694E7EC}" type="presParOf" srcId="{5126AF60-BBDF-4945-ABF1-2DDA5F7A5D4E}" destId="{0A40434F-AD9F-4637-B52E-64CE3FBD215D}" srcOrd="1" destOrd="0" presId="urn:microsoft.com/office/officeart/2005/8/layout/bProcess4"/>
    <dgm:cxn modelId="{A29B8AA2-E256-4D46-BDEC-514CB47C48D2}" type="presParOf" srcId="{8745F9F7-DA70-41E8-9C6A-2575E3A409CF}" destId="{0776DF26-CFF3-4853-94B7-1D0C107E6705}" srcOrd="9" destOrd="0" presId="urn:microsoft.com/office/officeart/2005/8/layout/bProcess4"/>
    <dgm:cxn modelId="{7226C6D4-776E-40BA-847D-62B943958E30}" type="presParOf" srcId="{8745F9F7-DA70-41E8-9C6A-2575E3A409CF}" destId="{855F00D1-52E2-4FAB-B731-3C54710333FA}" srcOrd="10" destOrd="0" presId="urn:microsoft.com/office/officeart/2005/8/layout/bProcess4"/>
    <dgm:cxn modelId="{E623D4E3-A4CC-4D9E-A663-DECD842D5494}" type="presParOf" srcId="{855F00D1-52E2-4FAB-B731-3C54710333FA}" destId="{829163AE-9EE8-4C56-A631-AEB53F130FAF}" srcOrd="0" destOrd="0" presId="urn:microsoft.com/office/officeart/2005/8/layout/bProcess4"/>
    <dgm:cxn modelId="{5BA866C8-62CA-4874-93F5-21AC075291D3}" type="presParOf" srcId="{855F00D1-52E2-4FAB-B731-3C54710333FA}" destId="{D274F2A6-E16E-4904-83C0-A588668C9F5E}" srcOrd="1" destOrd="0" presId="urn:microsoft.com/office/officeart/2005/8/layout/bProcess4"/>
    <dgm:cxn modelId="{BA305EB7-67E8-4CB7-842C-13DA177AB620}" type="presParOf" srcId="{8745F9F7-DA70-41E8-9C6A-2575E3A409CF}" destId="{2FAD45E1-8B3E-4B6C-918B-1F32736CC515}" srcOrd="11" destOrd="0" presId="urn:microsoft.com/office/officeart/2005/8/layout/bProcess4"/>
    <dgm:cxn modelId="{4C004042-6B91-451F-82DC-3B442639D541}" type="presParOf" srcId="{8745F9F7-DA70-41E8-9C6A-2575E3A409CF}" destId="{3F17E8C3-6E61-4187-B021-84CCD1F8BA69}" srcOrd="12" destOrd="0" presId="urn:microsoft.com/office/officeart/2005/8/layout/bProcess4"/>
    <dgm:cxn modelId="{625F4429-0F5D-4932-B842-B82754AB1BBF}" type="presParOf" srcId="{3F17E8C3-6E61-4187-B021-84CCD1F8BA69}" destId="{5593D863-61A6-4764-AF75-15EAFD4AB7F8}" srcOrd="0" destOrd="0" presId="urn:microsoft.com/office/officeart/2005/8/layout/bProcess4"/>
    <dgm:cxn modelId="{BF2DE029-E80B-40BB-AC8F-63A3A545B42A}" type="presParOf" srcId="{3F17E8C3-6E61-4187-B021-84CCD1F8BA69}" destId="{1AC6287D-047A-4F19-BD09-FBF25D739342}" srcOrd="1" destOrd="0" presId="urn:microsoft.com/office/officeart/2005/8/layout/bProcess4"/>
    <dgm:cxn modelId="{2C187EA8-2496-4BC8-AC43-0B35E3EAD9CA}" type="presParOf" srcId="{8745F9F7-DA70-41E8-9C6A-2575E3A409CF}" destId="{860688DF-94B1-4BB0-AC59-D196B3458E2B}" srcOrd="13" destOrd="0" presId="urn:microsoft.com/office/officeart/2005/8/layout/bProcess4"/>
    <dgm:cxn modelId="{E32804C3-4105-4903-86B9-19193E0C721A}" type="presParOf" srcId="{8745F9F7-DA70-41E8-9C6A-2575E3A409CF}" destId="{A2764D2E-A4A6-46F1-ADE9-5FA118BC83AB}" srcOrd="14" destOrd="0" presId="urn:microsoft.com/office/officeart/2005/8/layout/bProcess4"/>
    <dgm:cxn modelId="{0DEE06B3-710D-4DC6-84AC-C926B19652E2}" type="presParOf" srcId="{A2764D2E-A4A6-46F1-ADE9-5FA118BC83AB}" destId="{3EE114A1-E8A3-419B-A4AE-39598A3B0134}" srcOrd="0" destOrd="0" presId="urn:microsoft.com/office/officeart/2005/8/layout/bProcess4"/>
    <dgm:cxn modelId="{8A2DBB1F-FE22-47F9-A7CA-E96BF3C4A659}" type="presParOf" srcId="{A2764D2E-A4A6-46F1-ADE9-5FA118BC83AB}" destId="{280EE9CA-344E-476A-BF55-F071406E2324}" srcOrd="1" destOrd="0" presId="urn:microsoft.com/office/officeart/2005/8/layout/bProcess4"/>
    <dgm:cxn modelId="{8787C825-496C-4FFE-B37C-E39C7D6EF5C1}" type="presParOf" srcId="{8745F9F7-DA70-41E8-9C6A-2575E3A409CF}" destId="{9497B7D1-B334-49A9-BCB1-47495E5B0A2D}" srcOrd="15" destOrd="0" presId="urn:microsoft.com/office/officeart/2005/8/layout/bProcess4"/>
    <dgm:cxn modelId="{30DD9307-6414-4353-9269-097F9CF8A160}" type="presParOf" srcId="{8745F9F7-DA70-41E8-9C6A-2575E3A409CF}" destId="{68394C8B-51B3-4879-883B-B554B4BF34E2}" srcOrd="16" destOrd="0" presId="urn:microsoft.com/office/officeart/2005/8/layout/bProcess4"/>
    <dgm:cxn modelId="{69717842-53E1-4F45-85B8-269E8F70C585}" type="presParOf" srcId="{68394C8B-51B3-4879-883B-B554B4BF34E2}" destId="{5DD80629-66C2-4539-AC9D-A6BE1AB5F93F}" srcOrd="0" destOrd="0" presId="urn:microsoft.com/office/officeart/2005/8/layout/bProcess4"/>
    <dgm:cxn modelId="{54486ECA-AFF5-4EAF-BD79-B6BC8E218955}" type="presParOf" srcId="{68394C8B-51B3-4879-883B-B554B4BF34E2}" destId="{460BD9E9-D31F-48EB-96B4-2BE789C8195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DE59D2-885A-4C3A-ABCC-6AE0AC2E13A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IE"/>
        </a:p>
      </dgm:t>
    </dgm:pt>
    <dgm:pt modelId="{B4F5227B-ED8D-4995-8CF4-DC9937CE1B8E}">
      <dgm:prSet phldrT="[Text]" custT="1"/>
      <dgm:spPr/>
      <dgm:t>
        <a:bodyPr/>
        <a:lstStyle/>
        <a:p>
          <a:r>
            <a:rPr lang="en-IE" sz="1600" b="1" dirty="0" smtClean="0"/>
            <a:t>Current Funding Trajectory</a:t>
          </a:r>
          <a:endParaRPr lang="en-IE" sz="1600" b="1" dirty="0"/>
        </a:p>
      </dgm:t>
    </dgm:pt>
    <dgm:pt modelId="{32A98CFF-24C8-4F70-B11B-B969FB0DEB95}" type="parTrans" cxnId="{FCEB7380-5F36-42AF-BA92-36E8B23D0B32}">
      <dgm:prSet/>
      <dgm:spPr/>
      <dgm:t>
        <a:bodyPr/>
        <a:lstStyle/>
        <a:p>
          <a:endParaRPr lang="en-IE"/>
        </a:p>
      </dgm:t>
    </dgm:pt>
    <dgm:pt modelId="{6BCF4752-203A-4880-BA8B-1FA7387486FB}" type="sibTrans" cxnId="{FCEB7380-5F36-42AF-BA92-36E8B23D0B32}">
      <dgm:prSet/>
      <dgm:spPr/>
      <dgm:t>
        <a:bodyPr/>
        <a:lstStyle/>
        <a:p>
          <a:endParaRPr lang="en-IE"/>
        </a:p>
      </dgm:t>
    </dgm:pt>
    <dgm:pt modelId="{0B42312D-E8B3-45D8-9D76-E265A848A0A4}">
      <dgm:prSet phldrT="[Text]" custT="1"/>
      <dgm:spPr/>
      <dgm:t>
        <a:bodyPr/>
        <a:lstStyle/>
        <a:p>
          <a:r>
            <a:rPr lang="en-IE" sz="1600" b="1" dirty="0" smtClean="0"/>
            <a:t>Decide on Target Fund and NRA</a:t>
          </a:r>
          <a:endParaRPr lang="en-IE" sz="1600" b="1" dirty="0"/>
        </a:p>
      </dgm:t>
    </dgm:pt>
    <dgm:pt modelId="{CA2DF428-FFA3-4FA5-8452-C07630EC9892}" type="parTrans" cxnId="{C307664C-F386-4EC8-B15E-A05C45CAB720}">
      <dgm:prSet/>
      <dgm:spPr/>
      <dgm:t>
        <a:bodyPr/>
        <a:lstStyle/>
        <a:p>
          <a:endParaRPr lang="en-IE"/>
        </a:p>
      </dgm:t>
    </dgm:pt>
    <dgm:pt modelId="{5471133A-2CDE-44C6-9E43-6688D3E84025}" type="sibTrans" cxnId="{C307664C-F386-4EC8-B15E-A05C45CAB720}">
      <dgm:prSet/>
      <dgm:spPr/>
      <dgm:t>
        <a:bodyPr/>
        <a:lstStyle/>
        <a:p>
          <a:endParaRPr lang="en-IE"/>
        </a:p>
      </dgm:t>
    </dgm:pt>
    <dgm:pt modelId="{A0C4A921-120E-4317-8757-44E286D38757}">
      <dgm:prSet phldrT="[Text]" custT="1"/>
      <dgm:spPr/>
      <dgm:t>
        <a:bodyPr/>
        <a:lstStyle/>
        <a:p>
          <a:r>
            <a:rPr lang="en-IE" sz="1600" b="1" dirty="0" smtClean="0"/>
            <a:t>Calculate Shortfall</a:t>
          </a:r>
          <a:endParaRPr lang="en-IE" sz="1600" b="1" dirty="0"/>
        </a:p>
      </dgm:t>
    </dgm:pt>
    <dgm:pt modelId="{3EB33B57-77FE-4FE8-8D00-F8CB6AF2B79B}" type="parTrans" cxnId="{A3743383-C3F5-4FD8-AF87-E79BFF39D2CA}">
      <dgm:prSet/>
      <dgm:spPr/>
      <dgm:t>
        <a:bodyPr/>
        <a:lstStyle/>
        <a:p>
          <a:endParaRPr lang="en-IE"/>
        </a:p>
      </dgm:t>
    </dgm:pt>
    <dgm:pt modelId="{4855B655-8740-4CCB-9F26-CC4D04AB3EA7}" type="sibTrans" cxnId="{A3743383-C3F5-4FD8-AF87-E79BFF39D2CA}">
      <dgm:prSet/>
      <dgm:spPr/>
      <dgm:t>
        <a:bodyPr/>
        <a:lstStyle/>
        <a:p>
          <a:endParaRPr lang="en-IE"/>
        </a:p>
      </dgm:t>
    </dgm:pt>
    <dgm:pt modelId="{97B04A9B-55CC-4565-B02E-9B67C8356544}">
      <dgm:prSet phldrT="[Text]" custT="1"/>
      <dgm:spPr/>
      <dgm:t>
        <a:bodyPr/>
        <a:lstStyle/>
        <a:p>
          <a:r>
            <a:rPr lang="en-IE" sz="1400" b="1" dirty="0" smtClean="0"/>
            <a:t>Calculate increase to fund shortfall</a:t>
          </a:r>
          <a:endParaRPr lang="en-IE" sz="1400" b="1" dirty="0"/>
        </a:p>
      </dgm:t>
    </dgm:pt>
    <dgm:pt modelId="{D4543808-9015-4D73-B2D5-DE9C6E0353FE}" type="parTrans" cxnId="{E7F900EF-585F-408F-88BD-BF41B10A9296}">
      <dgm:prSet/>
      <dgm:spPr/>
      <dgm:t>
        <a:bodyPr/>
        <a:lstStyle/>
        <a:p>
          <a:endParaRPr lang="en-IE"/>
        </a:p>
      </dgm:t>
    </dgm:pt>
    <dgm:pt modelId="{E2C74C61-18E1-4D77-A3A3-0CBE181CEE44}" type="sibTrans" cxnId="{E7F900EF-585F-408F-88BD-BF41B10A9296}">
      <dgm:prSet/>
      <dgm:spPr/>
      <dgm:t>
        <a:bodyPr/>
        <a:lstStyle/>
        <a:p>
          <a:endParaRPr lang="en-IE"/>
        </a:p>
      </dgm:t>
    </dgm:pt>
    <dgm:pt modelId="{2BE248F8-986D-4042-9EE9-98848F52306D}">
      <dgm:prSet phldrT="[Text]" custT="1"/>
      <dgm:spPr/>
      <dgm:t>
        <a:bodyPr/>
        <a:lstStyle/>
        <a:p>
          <a:pPr algn="ctr"/>
          <a:r>
            <a:rPr lang="en-IE" sz="1400" b="1" dirty="0" smtClean="0"/>
            <a:t>Check if overall  figure will qualify for tax relief</a:t>
          </a:r>
          <a:endParaRPr lang="en-IE" sz="1400" b="1" dirty="0"/>
        </a:p>
      </dgm:t>
    </dgm:pt>
    <dgm:pt modelId="{CF6F6004-946A-46E2-A41B-C4A553FA79E0}" type="parTrans" cxnId="{3D853419-61E3-4C02-B756-11A657822201}">
      <dgm:prSet/>
      <dgm:spPr/>
      <dgm:t>
        <a:bodyPr/>
        <a:lstStyle/>
        <a:p>
          <a:endParaRPr lang="en-IE"/>
        </a:p>
      </dgm:t>
    </dgm:pt>
    <dgm:pt modelId="{55CD2169-EF09-42BE-93F7-86D49F4E6B69}" type="sibTrans" cxnId="{3D853419-61E3-4C02-B756-11A657822201}">
      <dgm:prSet/>
      <dgm:spPr/>
      <dgm:t>
        <a:bodyPr/>
        <a:lstStyle/>
        <a:p>
          <a:endParaRPr lang="en-IE"/>
        </a:p>
      </dgm:t>
    </dgm:pt>
    <dgm:pt modelId="{EFD9D2F6-65BA-4DE0-90E9-F0CEFD0B3FD6}">
      <dgm:prSet custT="1"/>
      <dgm:spPr/>
      <dgm:t>
        <a:bodyPr/>
        <a:lstStyle/>
        <a:p>
          <a:r>
            <a:rPr lang="en-IE" sz="1800" b="1" dirty="0" smtClean="0"/>
            <a:t>Review  regularly </a:t>
          </a:r>
          <a:endParaRPr lang="en-IE" sz="1800" b="1" dirty="0"/>
        </a:p>
      </dgm:t>
    </dgm:pt>
    <dgm:pt modelId="{06160CA4-8CE7-4438-A947-FE390B57315B}" type="parTrans" cxnId="{2301BAB2-C734-46C4-B8D1-85AC7E1497F5}">
      <dgm:prSet/>
      <dgm:spPr/>
      <dgm:t>
        <a:bodyPr/>
        <a:lstStyle/>
        <a:p>
          <a:endParaRPr lang="en-IE"/>
        </a:p>
      </dgm:t>
    </dgm:pt>
    <dgm:pt modelId="{90353CB4-0B36-4968-9552-B587E1CF66E4}" type="sibTrans" cxnId="{2301BAB2-C734-46C4-B8D1-85AC7E1497F5}">
      <dgm:prSet/>
      <dgm:spPr/>
      <dgm:t>
        <a:bodyPr/>
        <a:lstStyle/>
        <a:p>
          <a:endParaRPr lang="en-IE"/>
        </a:p>
      </dgm:t>
    </dgm:pt>
    <dgm:pt modelId="{0F32FFA5-94E9-48CB-AC31-4C7FBB5B826D}" type="pres">
      <dgm:prSet presAssocID="{2CDE59D2-885A-4C3A-ABCC-6AE0AC2E13AA}" presName="cycle" presStyleCnt="0">
        <dgm:presLayoutVars>
          <dgm:dir/>
          <dgm:resizeHandles val="exact"/>
        </dgm:presLayoutVars>
      </dgm:prSet>
      <dgm:spPr/>
      <dgm:t>
        <a:bodyPr/>
        <a:lstStyle/>
        <a:p>
          <a:endParaRPr lang="en-IE"/>
        </a:p>
      </dgm:t>
    </dgm:pt>
    <dgm:pt modelId="{D22E1DE5-99AF-4B9D-B108-39BB9A6D8B23}" type="pres">
      <dgm:prSet presAssocID="{B4F5227B-ED8D-4995-8CF4-DC9937CE1B8E}" presName="node" presStyleLbl="node1" presStyleIdx="0" presStyleCnt="6">
        <dgm:presLayoutVars>
          <dgm:bulletEnabled val="1"/>
        </dgm:presLayoutVars>
      </dgm:prSet>
      <dgm:spPr/>
      <dgm:t>
        <a:bodyPr/>
        <a:lstStyle/>
        <a:p>
          <a:endParaRPr lang="en-IE"/>
        </a:p>
      </dgm:t>
    </dgm:pt>
    <dgm:pt modelId="{5891957E-54E3-4AA8-A5E4-FA05C542E54F}" type="pres">
      <dgm:prSet presAssocID="{B4F5227B-ED8D-4995-8CF4-DC9937CE1B8E}" presName="spNode" presStyleCnt="0"/>
      <dgm:spPr/>
    </dgm:pt>
    <dgm:pt modelId="{112D9680-DA9F-4021-A940-EE486B622DE1}" type="pres">
      <dgm:prSet presAssocID="{6BCF4752-203A-4880-BA8B-1FA7387486FB}" presName="sibTrans" presStyleLbl="sibTrans1D1" presStyleIdx="0" presStyleCnt="6"/>
      <dgm:spPr/>
      <dgm:t>
        <a:bodyPr/>
        <a:lstStyle/>
        <a:p>
          <a:endParaRPr lang="en-IE"/>
        </a:p>
      </dgm:t>
    </dgm:pt>
    <dgm:pt modelId="{03EBAA05-2A49-4595-8E11-233C0E6A289E}" type="pres">
      <dgm:prSet presAssocID="{0B42312D-E8B3-45D8-9D76-E265A848A0A4}" presName="node" presStyleLbl="node1" presStyleIdx="1" presStyleCnt="6">
        <dgm:presLayoutVars>
          <dgm:bulletEnabled val="1"/>
        </dgm:presLayoutVars>
      </dgm:prSet>
      <dgm:spPr/>
      <dgm:t>
        <a:bodyPr/>
        <a:lstStyle/>
        <a:p>
          <a:endParaRPr lang="en-IE"/>
        </a:p>
      </dgm:t>
    </dgm:pt>
    <dgm:pt modelId="{267E2241-3FEE-4FF3-8559-76E3C159104B}" type="pres">
      <dgm:prSet presAssocID="{0B42312D-E8B3-45D8-9D76-E265A848A0A4}" presName="spNode" presStyleCnt="0"/>
      <dgm:spPr/>
    </dgm:pt>
    <dgm:pt modelId="{7CBCA54C-E767-4442-8DD1-117634B2893B}" type="pres">
      <dgm:prSet presAssocID="{5471133A-2CDE-44C6-9E43-6688D3E84025}" presName="sibTrans" presStyleLbl="sibTrans1D1" presStyleIdx="1" presStyleCnt="6"/>
      <dgm:spPr/>
      <dgm:t>
        <a:bodyPr/>
        <a:lstStyle/>
        <a:p>
          <a:endParaRPr lang="en-IE"/>
        </a:p>
      </dgm:t>
    </dgm:pt>
    <dgm:pt modelId="{EFAD2FA0-515D-4C37-B7E8-121EF60F7939}" type="pres">
      <dgm:prSet presAssocID="{A0C4A921-120E-4317-8757-44E286D38757}" presName="node" presStyleLbl="node1" presStyleIdx="2" presStyleCnt="6">
        <dgm:presLayoutVars>
          <dgm:bulletEnabled val="1"/>
        </dgm:presLayoutVars>
      </dgm:prSet>
      <dgm:spPr/>
      <dgm:t>
        <a:bodyPr/>
        <a:lstStyle/>
        <a:p>
          <a:endParaRPr lang="en-IE"/>
        </a:p>
      </dgm:t>
    </dgm:pt>
    <dgm:pt modelId="{F1CB4161-872D-4B56-AE03-50E19A57C910}" type="pres">
      <dgm:prSet presAssocID="{A0C4A921-120E-4317-8757-44E286D38757}" presName="spNode" presStyleCnt="0"/>
      <dgm:spPr/>
    </dgm:pt>
    <dgm:pt modelId="{1A19CED0-76CA-490A-93A6-A3DA938FF5FD}" type="pres">
      <dgm:prSet presAssocID="{4855B655-8740-4CCB-9F26-CC4D04AB3EA7}" presName="sibTrans" presStyleLbl="sibTrans1D1" presStyleIdx="2" presStyleCnt="6"/>
      <dgm:spPr/>
      <dgm:t>
        <a:bodyPr/>
        <a:lstStyle/>
        <a:p>
          <a:endParaRPr lang="en-IE"/>
        </a:p>
      </dgm:t>
    </dgm:pt>
    <dgm:pt modelId="{331DB4D2-AEA5-4B7E-BC8B-3B89D3DBB795}" type="pres">
      <dgm:prSet presAssocID="{97B04A9B-55CC-4565-B02E-9B67C8356544}" presName="node" presStyleLbl="node1" presStyleIdx="3" presStyleCnt="6">
        <dgm:presLayoutVars>
          <dgm:bulletEnabled val="1"/>
        </dgm:presLayoutVars>
      </dgm:prSet>
      <dgm:spPr/>
      <dgm:t>
        <a:bodyPr/>
        <a:lstStyle/>
        <a:p>
          <a:endParaRPr lang="en-IE"/>
        </a:p>
      </dgm:t>
    </dgm:pt>
    <dgm:pt modelId="{4478BD52-7D5A-4550-B939-186434D29B69}" type="pres">
      <dgm:prSet presAssocID="{97B04A9B-55CC-4565-B02E-9B67C8356544}" presName="spNode" presStyleCnt="0"/>
      <dgm:spPr/>
    </dgm:pt>
    <dgm:pt modelId="{4ABAA743-F4B7-4525-B9D5-DFEE880815F0}" type="pres">
      <dgm:prSet presAssocID="{E2C74C61-18E1-4D77-A3A3-0CBE181CEE44}" presName="sibTrans" presStyleLbl="sibTrans1D1" presStyleIdx="3" presStyleCnt="6"/>
      <dgm:spPr/>
      <dgm:t>
        <a:bodyPr/>
        <a:lstStyle/>
        <a:p>
          <a:endParaRPr lang="en-IE"/>
        </a:p>
      </dgm:t>
    </dgm:pt>
    <dgm:pt modelId="{A1746180-EA47-49C9-AEE6-8FC6A9054832}" type="pres">
      <dgm:prSet presAssocID="{2BE248F8-986D-4042-9EE9-98848F52306D}" presName="node" presStyleLbl="node1" presStyleIdx="4" presStyleCnt="6">
        <dgm:presLayoutVars>
          <dgm:bulletEnabled val="1"/>
        </dgm:presLayoutVars>
      </dgm:prSet>
      <dgm:spPr/>
      <dgm:t>
        <a:bodyPr/>
        <a:lstStyle/>
        <a:p>
          <a:endParaRPr lang="en-IE"/>
        </a:p>
      </dgm:t>
    </dgm:pt>
    <dgm:pt modelId="{23B88700-6EDB-4B5D-AF7C-8755178E9EFD}" type="pres">
      <dgm:prSet presAssocID="{2BE248F8-986D-4042-9EE9-98848F52306D}" presName="spNode" presStyleCnt="0"/>
      <dgm:spPr/>
    </dgm:pt>
    <dgm:pt modelId="{7ECEFEF3-0EBF-4571-AA7B-74820A426EB0}" type="pres">
      <dgm:prSet presAssocID="{55CD2169-EF09-42BE-93F7-86D49F4E6B69}" presName="sibTrans" presStyleLbl="sibTrans1D1" presStyleIdx="4" presStyleCnt="6"/>
      <dgm:spPr/>
      <dgm:t>
        <a:bodyPr/>
        <a:lstStyle/>
        <a:p>
          <a:endParaRPr lang="en-IE"/>
        </a:p>
      </dgm:t>
    </dgm:pt>
    <dgm:pt modelId="{08BAB5D5-CACA-47D1-845F-30A3D91F2C2A}" type="pres">
      <dgm:prSet presAssocID="{EFD9D2F6-65BA-4DE0-90E9-F0CEFD0B3FD6}" presName="node" presStyleLbl="node1" presStyleIdx="5" presStyleCnt="6">
        <dgm:presLayoutVars>
          <dgm:bulletEnabled val="1"/>
        </dgm:presLayoutVars>
      </dgm:prSet>
      <dgm:spPr/>
      <dgm:t>
        <a:bodyPr/>
        <a:lstStyle/>
        <a:p>
          <a:endParaRPr lang="en-IE"/>
        </a:p>
      </dgm:t>
    </dgm:pt>
    <dgm:pt modelId="{F2A738EF-5A3E-4689-8C91-2DDACCFBCC77}" type="pres">
      <dgm:prSet presAssocID="{EFD9D2F6-65BA-4DE0-90E9-F0CEFD0B3FD6}" presName="spNode" presStyleCnt="0"/>
      <dgm:spPr/>
    </dgm:pt>
    <dgm:pt modelId="{90F4199D-0D9A-4E1D-8F1D-BB86B47F4A3E}" type="pres">
      <dgm:prSet presAssocID="{90353CB4-0B36-4968-9552-B587E1CF66E4}" presName="sibTrans" presStyleLbl="sibTrans1D1" presStyleIdx="5" presStyleCnt="6"/>
      <dgm:spPr/>
      <dgm:t>
        <a:bodyPr/>
        <a:lstStyle/>
        <a:p>
          <a:endParaRPr lang="en-IE"/>
        </a:p>
      </dgm:t>
    </dgm:pt>
  </dgm:ptLst>
  <dgm:cxnLst>
    <dgm:cxn modelId="{676E00AA-88F4-4A6D-B3E6-8796DF46B820}" type="presOf" srcId="{4855B655-8740-4CCB-9F26-CC4D04AB3EA7}" destId="{1A19CED0-76CA-490A-93A6-A3DA938FF5FD}" srcOrd="0" destOrd="0" presId="urn:microsoft.com/office/officeart/2005/8/layout/cycle5"/>
    <dgm:cxn modelId="{7801CAC9-71BD-4804-B802-4261DD531F3B}" type="presOf" srcId="{B4F5227B-ED8D-4995-8CF4-DC9937CE1B8E}" destId="{D22E1DE5-99AF-4B9D-B108-39BB9A6D8B23}" srcOrd="0" destOrd="0" presId="urn:microsoft.com/office/officeart/2005/8/layout/cycle5"/>
    <dgm:cxn modelId="{2301BAB2-C734-46C4-B8D1-85AC7E1497F5}" srcId="{2CDE59D2-885A-4C3A-ABCC-6AE0AC2E13AA}" destId="{EFD9D2F6-65BA-4DE0-90E9-F0CEFD0B3FD6}" srcOrd="5" destOrd="0" parTransId="{06160CA4-8CE7-4438-A947-FE390B57315B}" sibTransId="{90353CB4-0B36-4968-9552-B587E1CF66E4}"/>
    <dgm:cxn modelId="{6CC67B6A-1E29-4FF2-81E4-7E75687A8C39}" type="presOf" srcId="{EFD9D2F6-65BA-4DE0-90E9-F0CEFD0B3FD6}" destId="{08BAB5D5-CACA-47D1-845F-30A3D91F2C2A}" srcOrd="0" destOrd="0" presId="urn:microsoft.com/office/officeart/2005/8/layout/cycle5"/>
    <dgm:cxn modelId="{A3743383-C3F5-4FD8-AF87-E79BFF39D2CA}" srcId="{2CDE59D2-885A-4C3A-ABCC-6AE0AC2E13AA}" destId="{A0C4A921-120E-4317-8757-44E286D38757}" srcOrd="2" destOrd="0" parTransId="{3EB33B57-77FE-4FE8-8D00-F8CB6AF2B79B}" sibTransId="{4855B655-8740-4CCB-9F26-CC4D04AB3EA7}"/>
    <dgm:cxn modelId="{3D853419-61E3-4C02-B756-11A657822201}" srcId="{2CDE59D2-885A-4C3A-ABCC-6AE0AC2E13AA}" destId="{2BE248F8-986D-4042-9EE9-98848F52306D}" srcOrd="4" destOrd="0" parTransId="{CF6F6004-946A-46E2-A41B-C4A553FA79E0}" sibTransId="{55CD2169-EF09-42BE-93F7-86D49F4E6B69}"/>
    <dgm:cxn modelId="{BC96BAD4-9517-4E22-9F34-31A9C8B090CE}" type="presOf" srcId="{5471133A-2CDE-44C6-9E43-6688D3E84025}" destId="{7CBCA54C-E767-4442-8DD1-117634B2893B}" srcOrd="0" destOrd="0" presId="urn:microsoft.com/office/officeart/2005/8/layout/cycle5"/>
    <dgm:cxn modelId="{F01080C1-9E61-49D0-98B2-14DCDCBC3646}" type="presOf" srcId="{90353CB4-0B36-4968-9552-B587E1CF66E4}" destId="{90F4199D-0D9A-4E1D-8F1D-BB86B47F4A3E}" srcOrd="0" destOrd="0" presId="urn:microsoft.com/office/officeart/2005/8/layout/cycle5"/>
    <dgm:cxn modelId="{C307664C-F386-4EC8-B15E-A05C45CAB720}" srcId="{2CDE59D2-885A-4C3A-ABCC-6AE0AC2E13AA}" destId="{0B42312D-E8B3-45D8-9D76-E265A848A0A4}" srcOrd="1" destOrd="0" parTransId="{CA2DF428-FFA3-4FA5-8452-C07630EC9892}" sibTransId="{5471133A-2CDE-44C6-9E43-6688D3E84025}"/>
    <dgm:cxn modelId="{69E16F32-18DB-400A-988D-7BAACF90AA35}" type="presOf" srcId="{2BE248F8-986D-4042-9EE9-98848F52306D}" destId="{A1746180-EA47-49C9-AEE6-8FC6A9054832}" srcOrd="0" destOrd="0" presId="urn:microsoft.com/office/officeart/2005/8/layout/cycle5"/>
    <dgm:cxn modelId="{2D303378-385F-4053-BF61-2C5A1495F685}" type="presOf" srcId="{E2C74C61-18E1-4D77-A3A3-0CBE181CEE44}" destId="{4ABAA743-F4B7-4525-B9D5-DFEE880815F0}" srcOrd="0" destOrd="0" presId="urn:microsoft.com/office/officeart/2005/8/layout/cycle5"/>
    <dgm:cxn modelId="{FCEB7380-5F36-42AF-BA92-36E8B23D0B32}" srcId="{2CDE59D2-885A-4C3A-ABCC-6AE0AC2E13AA}" destId="{B4F5227B-ED8D-4995-8CF4-DC9937CE1B8E}" srcOrd="0" destOrd="0" parTransId="{32A98CFF-24C8-4F70-B11B-B969FB0DEB95}" sibTransId="{6BCF4752-203A-4880-BA8B-1FA7387486FB}"/>
    <dgm:cxn modelId="{3F111D2F-843D-4DA2-8E9B-52DBCBBF4BA9}" type="presOf" srcId="{2CDE59D2-885A-4C3A-ABCC-6AE0AC2E13AA}" destId="{0F32FFA5-94E9-48CB-AC31-4C7FBB5B826D}" srcOrd="0" destOrd="0" presId="urn:microsoft.com/office/officeart/2005/8/layout/cycle5"/>
    <dgm:cxn modelId="{2569D012-4A8F-4F31-91A1-4CB3A5A4A889}" type="presOf" srcId="{A0C4A921-120E-4317-8757-44E286D38757}" destId="{EFAD2FA0-515D-4C37-B7E8-121EF60F7939}" srcOrd="0" destOrd="0" presId="urn:microsoft.com/office/officeart/2005/8/layout/cycle5"/>
    <dgm:cxn modelId="{0D23CF96-928C-4547-BD5F-23E97AD153F5}" type="presOf" srcId="{55CD2169-EF09-42BE-93F7-86D49F4E6B69}" destId="{7ECEFEF3-0EBF-4571-AA7B-74820A426EB0}" srcOrd="0" destOrd="0" presId="urn:microsoft.com/office/officeart/2005/8/layout/cycle5"/>
    <dgm:cxn modelId="{E7F900EF-585F-408F-88BD-BF41B10A9296}" srcId="{2CDE59D2-885A-4C3A-ABCC-6AE0AC2E13AA}" destId="{97B04A9B-55CC-4565-B02E-9B67C8356544}" srcOrd="3" destOrd="0" parTransId="{D4543808-9015-4D73-B2D5-DE9C6E0353FE}" sibTransId="{E2C74C61-18E1-4D77-A3A3-0CBE181CEE44}"/>
    <dgm:cxn modelId="{3B88590B-47CB-4D1C-BB69-F81736AD92B1}" type="presOf" srcId="{0B42312D-E8B3-45D8-9D76-E265A848A0A4}" destId="{03EBAA05-2A49-4595-8E11-233C0E6A289E}" srcOrd="0" destOrd="0" presId="urn:microsoft.com/office/officeart/2005/8/layout/cycle5"/>
    <dgm:cxn modelId="{CA6761B9-7E0C-47D9-AB3C-14C38F3D51AF}" type="presOf" srcId="{97B04A9B-55CC-4565-B02E-9B67C8356544}" destId="{331DB4D2-AEA5-4B7E-BC8B-3B89D3DBB795}" srcOrd="0" destOrd="0" presId="urn:microsoft.com/office/officeart/2005/8/layout/cycle5"/>
    <dgm:cxn modelId="{4CF07255-CDA3-42EB-8C3D-2A83549D71C7}" type="presOf" srcId="{6BCF4752-203A-4880-BA8B-1FA7387486FB}" destId="{112D9680-DA9F-4021-A940-EE486B622DE1}" srcOrd="0" destOrd="0" presId="urn:microsoft.com/office/officeart/2005/8/layout/cycle5"/>
    <dgm:cxn modelId="{14CDECC4-AD7E-48C7-A675-B5D5805BF48D}" type="presParOf" srcId="{0F32FFA5-94E9-48CB-AC31-4C7FBB5B826D}" destId="{D22E1DE5-99AF-4B9D-B108-39BB9A6D8B23}" srcOrd="0" destOrd="0" presId="urn:microsoft.com/office/officeart/2005/8/layout/cycle5"/>
    <dgm:cxn modelId="{7465F265-8E88-479B-8DB4-6AEB7B89311D}" type="presParOf" srcId="{0F32FFA5-94E9-48CB-AC31-4C7FBB5B826D}" destId="{5891957E-54E3-4AA8-A5E4-FA05C542E54F}" srcOrd="1" destOrd="0" presId="urn:microsoft.com/office/officeart/2005/8/layout/cycle5"/>
    <dgm:cxn modelId="{960B41FF-1F19-4614-9708-20836FE45335}" type="presParOf" srcId="{0F32FFA5-94E9-48CB-AC31-4C7FBB5B826D}" destId="{112D9680-DA9F-4021-A940-EE486B622DE1}" srcOrd="2" destOrd="0" presId="urn:microsoft.com/office/officeart/2005/8/layout/cycle5"/>
    <dgm:cxn modelId="{30E8751B-3B9E-4F80-90F5-A56A65016733}" type="presParOf" srcId="{0F32FFA5-94E9-48CB-AC31-4C7FBB5B826D}" destId="{03EBAA05-2A49-4595-8E11-233C0E6A289E}" srcOrd="3" destOrd="0" presId="urn:microsoft.com/office/officeart/2005/8/layout/cycle5"/>
    <dgm:cxn modelId="{7EDBBFCA-B193-45EA-BE26-8334E9898091}" type="presParOf" srcId="{0F32FFA5-94E9-48CB-AC31-4C7FBB5B826D}" destId="{267E2241-3FEE-4FF3-8559-76E3C159104B}" srcOrd="4" destOrd="0" presId="urn:microsoft.com/office/officeart/2005/8/layout/cycle5"/>
    <dgm:cxn modelId="{166401F4-04B5-4AF8-B56C-DB15F7134A6E}" type="presParOf" srcId="{0F32FFA5-94E9-48CB-AC31-4C7FBB5B826D}" destId="{7CBCA54C-E767-4442-8DD1-117634B2893B}" srcOrd="5" destOrd="0" presId="urn:microsoft.com/office/officeart/2005/8/layout/cycle5"/>
    <dgm:cxn modelId="{BE82D370-B703-45FE-8FF6-6DEDF234B090}" type="presParOf" srcId="{0F32FFA5-94E9-48CB-AC31-4C7FBB5B826D}" destId="{EFAD2FA0-515D-4C37-B7E8-121EF60F7939}" srcOrd="6" destOrd="0" presId="urn:microsoft.com/office/officeart/2005/8/layout/cycle5"/>
    <dgm:cxn modelId="{749AD10B-2807-495D-9E80-477C1545214B}" type="presParOf" srcId="{0F32FFA5-94E9-48CB-AC31-4C7FBB5B826D}" destId="{F1CB4161-872D-4B56-AE03-50E19A57C910}" srcOrd="7" destOrd="0" presId="urn:microsoft.com/office/officeart/2005/8/layout/cycle5"/>
    <dgm:cxn modelId="{0897482E-D01A-45DA-9771-6C570E866891}" type="presParOf" srcId="{0F32FFA5-94E9-48CB-AC31-4C7FBB5B826D}" destId="{1A19CED0-76CA-490A-93A6-A3DA938FF5FD}" srcOrd="8" destOrd="0" presId="urn:microsoft.com/office/officeart/2005/8/layout/cycle5"/>
    <dgm:cxn modelId="{A9B29968-8BC8-44EE-B026-7356A9277529}" type="presParOf" srcId="{0F32FFA5-94E9-48CB-AC31-4C7FBB5B826D}" destId="{331DB4D2-AEA5-4B7E-BC8B-3B89D3DBB795}" srcOrd="9" destOrd="0" presId="urn:microsoft.com/office/officeart/2005/8/layout/cycle5"/>
    <dgm:cxn modelId="{9B22B024-4C16-498C-B48F-819084B1CCEF}" type="presParOf" srcId="{0F32FFA5-94E9-48CB-AC31-4C7FBB5B826D}" destId="{4478BD52-7D5A-4550-B939-186434D29B69}" srcOrd="10" destOrd="0" presId="urn:microsoft.com/office/officeart/2005/8/layout/cycle5"/>
    <dgm:cxn modelId="{7E93111D-A8C1-4ABB-A69F-5CA5AEC99FF3}" type="presParOf" srcId="{0F32FFA5-94E9-48CB-AC31-4C7FBB5B826D}" destId="{4ABAA743-F4B7-4525-B9D5-DFEE880815F0}" srcOrd="11" destOrd="0" presId="urn:microsoft.com/office/officeart/2005/8/layout/cycle5"/>
    <dgm:cxn modelId="{8908DE4A-21A3-4CC8-9B09-75B20BE8558E}" type="presParOf" srcId="{0F32FFA5-94E9-48CB-AC31-4C7FBB5B826D}" destId="{A1746180-EA47-49C9-AEE6-8FC6A9054832}" srcOrd="12" destOrd="0" presId="urn:microsoft.com/office/officeart/2005/8/layout/cycle5"/>
    <dgm:cxn modelId="{C1841E68-5A13-44E0-A41D-EA5DC13B2C8A}" type="presParOf" srcId="{0F32FFA5-94E9-48CB-AC31-4C7FBB5B826D}" destId="{23B88700-6EDB-4B5D-AF7C-8755178E9EFD}" srcOrd="13" destOrd="0" presId="urn:microsoft.com/office/officeart/2005/8/layout/cycle5"/>
    <dgm:cxn modelId="{D48136CA-7F63-43D6-9E7E-3B15E3B57B60}" type="presParOf" srcId="{0F32FFA5-94E9-48CB-AC31-4C7FBB5B826D}" destId="{7ECEFEF3-0EBF-4571-AA7B-74820A426EB0}" srcOrd="14" destOrd="0" presId="urn:microsoft.com/office/officeart/2005/8/layout/cycle5"/>
    <dgm:cxn modelId="{DCA45157-E50D-407A-B923-4B01AC6CC115}" type="presParOf" srcId="{0F32FFA5-94E9-48CB-AC31-4C7FBB5B826D}" destId="{08BAB5D5-CACA-47D1-845F-30A3D91F2C2A}" srcOrd="15" destOrd="0" presId="urn:microsoft.com/office/officeart/2005/8/layout/cycle5"/>
    <dgm:cxn modelId="{7637C14C-75AA-46EB-A29E-3DD23BB4B192}" type="presParOf" srcId="{0F32FFA5-94E9-48CB-AC31-4C7FBB5B826D}" destId="{F2A738EF-5A3E-4689-8C91-2DDACCFBCC77}" srcOrd="16" destOrd="0" presId="urn:microsoft.com/office/officeart/2005/8/layout/cycle5"/>
    <dgm:cxn modelId="{91939977-E436-46EA-B6C1-4CFBC88EA49F}" type="presParOf" srcId="{0F32FFA5-94E9-48CB-AC31-4C7FBB5B826D}" destId="{90F4199D-0D9A-4E1D-8F1D-BB86B47F4A3E}"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F5774-F872-49D4-9A95-DC069A21B514}" type="doc">
      <dgm:prSet loTypeId="urn:microsoft.com/office/officeart/2005/8/layout/orgChart1" loCatId="hierarchy" qsTypeId="urn:microsoft.com/office/officeart/2005/8/quickstyle/simple1#2" qsCatId="simple" csTypeId="urn:microsoft.com/office/officeart/2005/8/colors/accent1_2#2" csCatId="accent1" phldr="1"/>
      <dgm:spPr/>
    </dgm:pt>
    <dgm:pt modelId="{83C4AA9F-D20E-43C0-9FA8-9D37858FE1C2}">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marL="0" marR="0" lvl="0" indent="0" algn="ctr" defTabSz="6223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C00000"/>
              </a:solidFill>
              <a:effectLst/>
              <a:latin typeface="Times New Roman" pitchFamily="18" charset="0"/>
            </a:rPr>
            <a:t>€400,000</a:t>
          </a:r>
        </a:p>
        <a:p>
          <a:pPr marL="0" marR="0" lvl="0" indent="0" algn="ctr" defTabSz="6223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Times New Roman" pitchFamily="18" charset="0"/>
            </a:rPr>
            <a:t>Maturity Value</a:t>
          </a:r>
        </a:p>
      </dgm:t>
    </dgm:pt>
    <dgm:pt modelId="{E765EAB4-86D1-4692-A26B-B3729CEAF810}" type="parTrans" cxnId="{C57D03B7-A672-487C-9E93-A5D207B58B62}">
      <dgm:prSet/>
      <dgm:spPr/>
      <dgm:t>
        <a:bodyPr/>
        <a:lstStyle/>
        <a:p>
          <a:endParaRPr lang="en-IE"/>
        </a:p>
      </dgm:t>
    </dgm:pt>
    <dgm:pt modelId="{91D3971D-7324-43C1-B4A7-20EFCF300B4E}" type="sibTrans" cxnId="{C57D03B7-A672-487C-9E93-A5D207B58B62}">
      <dgm:prSet/>
      <dgm:spPr/>
      <dgm:t>
        <a:bodyPr/>
        <a:lstStyle/>
        <a:p>
          <a:endParaRPr lang="en-IE"/>
        </a:p>
      </dgm:t>
    </dgm:pt>
    <dgm:pt modelId="{35A9B528-82E5-4862-8B0D-71DE1F9FD759}">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marL="0" marR="0" lvl="0" indent="0" algn="ctr" defTabSz="622300" rtl="0" eaLnBrk="1" fontAlgn="base" latinLnBrk="0" hangingPunct="1">
            <a:lnSpc>
              <a:spcPct val="100000"/>
            </a:lnSpc>
            <a:spcBef>
              <a:spcPct val="0"/>
            </a:spcBef>
            <a:spcAft>
              <a:spcPct val="0"/>
            </a:spcAft>
            <a:buClrTx/>
            <a:buSzTx/>
            <a:buFontTx/>
            <a:buNone/>
            <a:tabLst/>
          </a:pPr>
          <a:r>
            <a:rPr kumimoji="0" lang="en-GB" sz="1700" b="1" i="0" u="none" strike="noStrike" cap="none" normalizeH="0" baseline="0" dirty="0" smtClean="0">
              <a:ln>
                <a:noFill/>
              </a:ln>
              <a:solidFill>
                <a:srgbClr val="C00000"/>
              </a:solidFill>
              <a:effectLst/>
              <a:latin typeface="Times New Roman" pitchFamily="18" charset="0"/>
            </a:rPr>
            <a:t>Lump Sum</a:t>
          </a:r>
        </a:p>
        <a:p>
          <a:pPr marL="0" marR="0" lvl="0" indent="0" algn="ctr" defTabSz="6223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C00000"/>
              </a:solidFill>
              <a:effectLst/>
              <a:latin typeface="Times New Roman" pitchFamily="18" charset="0"/>
            </a:rPr>
            <a:t>€100,000 </a:t>
          </a:r>
        </a:p>
        <a:p>
          <a:pPr marL="0" marR="0" lvl="0" indent="0" algn="ctr" defTabSz="622300" rtl="0" eaLnBrk="1" fontAlgn="base" latinLnBrk="0" hangingPunct="1">
            <a:lnSpc>
              <a:spcPct val="100000"/>
            </a:lnSpc>
            <a:spcBef>
              <a:spcPct val="0"/>
            </a:spcBef>
            <a:spcAft>
              <a:spcPct val="0"/>
            </a:spcAft>
            <a:buClrTx/>
            <a:buSzTx/>
            <a:buFontTx/>
            <a:buNone/>
            <a:tabLst/>
          </a:pPr>
          <a:r>
            <a:rPr kumimoji="0" lang="en-GB" sz="1700" b="1" i="0" u="none" strike="noStrike" cap="none" normalizeH="0" baseline="0" dirty="0" smtClean="0">
              <a:ln>
                <a:noFill/>
              </a:ln>
              <a:solidFill>
                <a:schemeClr val="tx1"/>
              </a:solidFill>
              <a:effectLst/>
              <a:latin typeface="Times New Roman" pitchFamily="18" charset="0"/>
            </a:rPr>
            <a:t>(Tax free cash)</a:t>
          </a:r>
        </a:p>
        <a:p>
          <a:pPr marL="0" marR="0" lvl="0" indent="0" algn="ctr" defTabSz="622300" rtl="0" eaLnBrk="1" fontAlgn="base" latinLnBrk="0" hangingPunct="1">
            <a:lnSpc>
              <a:spcPct val="100000"/>
            </a:lnSpc>
            <a:spcBef>
              <a:spcPct val="0"/>
            </a:spcBef>
            <a:spcAft>
              <a:spcPct val="0"/>
            </a:spcAft>
            <a:buClrTx/>
            <a:buSzTx/>
            <a:buFontTx/>
            <a:buNone/>
            <a:tabLst/>
          </a:pPr>
          <a:endParaRPr kumimoji="0" lang="en-GB" sz="1700" b="1" i="0" u="none" strike="noStrike" cap="none" normalizeH="0" baseline="0" dirty="0" smtClean="0">
            <a:ln>
              <a:noFill/>
            </a:ln>
            <a:solidFill>
              <a:schemeClr val="tx1"/>
            </a:solidFill>
            <a:effectLst/>
            <a:latin typeface="Times New Roman" pitchFamily="18" charset="0"/>
          </a:endParaRPr>
        </a:p>
      </dgm:t>
    </dgm:pt>
    <dgm:pt modelId="{9AF2FC4C-CF22-4497-B294-F67A74F680E7}" type="parTrans" cxnId="{70C447B1-9B8D-4410-B96B-6155502CBE8F}">
      <dgm:prSet/>
      <dgm:spPr/>
      <dgm:t>
        <a:bodyPr/>
        <a:lstStyle/>
        <a:p>
          <a:endParaRPr lang="en-IE"/>
        </a:p>
      </dgm:t>
    </dgm:pt>
    <dgm:pt modelId="{3E73BBAC-807B-43DD-A578-1D7A8E9D4A67}" type="sibTrans" cxnId="{70C447B1-9B8D-4410-B96B-6155502CBE8F}">
      <dgm:prSet/>
      <dgm:spPr/>
      <dgm:t>
        <a:bodyPr/>
        <a:lstStyle/>
        <a:p>
          <a:endParaRPr lang="en-IE"/>
        </a:p>
      </dgm:t>
    </dgm:pt>
    <dgm:pt modelId="{22B4417E-45C0-4190-8B8C-C8D5E2C0C0FA}">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marL="0" marR="0" lvl="0" indent="0" algn="ctr" defTabSz="6223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C00000"/>
              </a:solidFill>
              <a:effectLst/>
              <a:latin typeface="Times New Roman" pitchFamily="18" charset="0"/>
            </a:rPr>
            <a:t>€63,500 </a:t>
          </a:r>
          <a:r>
            <a:rPr kumimoji="0" lang="en-GB" sz="1700" b="1" i="0" u="none" strike="noStrike" cap="none" normalizeH="0" baseline="0" dirty="0" smtClean="0">
              <a:ln>
                <a:noFill/>
              </a:ln>
              <a:solidFill>
                <a:srgbClr val="C00000"/>
              </a:solidFill>
              <a:effectLst/>
              <a:latin typeface="Times New Roman" pitchFamily="18" charset="0"/>
            </a:rPr>
            <a:t>to AMRF</a:t>
          </a:r>
        </a:p>
        <a:p>
          <a:pPr marL="0" marR="0" lvl="0" indent="0" algn="ctr" defTabSz="6223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Times New Roman" pitchFamily="18" charset="0"/>
            </a:rPr>
            <a:t>(4% 0ptional drawdown subject to PAYE/PRSI/USC)</a:t>
          </a:r>
        </a:p>
      </dgm:t>
    </dgm:pt>
    <dgm:pt modelId="{E68186BD-C29B-4D78-AA54-59B3D5C7A856}" type="parTrans" cxnId="{554DB4CA-7527-45EB-907E-4054282CE9BD}">
      <dgm:prSet/>
      <dgm:spPr/>
      <dgm:t>
        <a:bodyPr/>
        <a:lstStyle/>
        <a:p>
          <a:endParaRPr lang="en-IE"/>
        </a:p>
      </dgm:t>
    </dgm:pt>
    <dgm:pt modelId="{2FEF46BE-357C-4A40-8A5C-B114BA13E239}" type="sibTrans" cxnId="{554DB4CA-7527-45EB-907E-4054282CE9BD}">
      <dgm:prSet/>
      <dgm:spPr/>
      <dgm:t>
        <a:bodyPr/>
        <a:lstStyle/>
        <a:p>
          <a:endParaRPr lang="en-IE"/>
        </a:p>
      </dgm:t>
    </dgm:pt>
    <dgm:pt modelId="{65C50ADD-40CD-4C05-8574-C6E4F09D1132}">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marL="0" marR="0" lvl="0" indent="0" algn="ctr" defTabSz="6223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C00000"/>
              </a:solidFill>
              <a:effectLst/>
              <a:latin typeface="Times New Roman" pitchFamily="18" charset="0"/>
            </a:rPr>
            <a:t>€236,500 </a:t>
          </a:r>
          <a:r>
            <a:rPr kumimoji="0" lang="en-GB" sz="1700" b="1" i="0" u="none" strike="noStrike" cap="none" normalizeH="0" baseline="0" dirty="0" smtClean="0">
              <a:ln>
                <a:noFill/>
              </a:ln>
              <a:solidFill>
                <a:srgbClr val="C00000"/>
              </a:solidFill>
              <a:effectLst/>
              <a:latin typeface="Times New Roman" pitchFamily="18" charset="0"/>
            </a:rPr>
            <a:t>to ARF</a:t>
          </a:r>
          <a:r>
            <a:rPr kumimoji="0" lang="en-GB" sz="1700" b="0" i="0" u="none" strike="noStrike" cap="none" normalizeH="0" baseline="0" dirty="0" smtClean="0">
              <a:ln>
                <a:noFill/>
              </a:ln>
              <a:solidFill>
                <a:schemeClr val="tx1"/>
              </a:solidFill>
              <a:effectLst/>
              <a:latin typeface="Times New Roman" pitchFamily="18" charset="0"/>
            </a:rPr>
            <a:t> with</a:t>
          </a:r>
        </a:p>
        <a:p>
          <a:pPr marL="0" marR="0" lvl="0" indent="0" algn="ctr" defTabSz="6223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Times New Roman" pitchFamily="18" charset="0"/>
            </a:rPr>
            <a:t>4% Drawdown </a:t>
          </a:r>
        </a:p>
        <a:p>
          <a:pPr marL="0" marR="0" lvl="0" indent="0" algn="ctr" defTabSz="6223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Times New Roman" pitchFamily="18" charset="0"/>
            </a:rPr>
            <a:t>= €9,460 in year 1</a:t>
          </a:r>
        </a:p>
        <a:p>
          <a:pPr marL="0" marR="0" lvl="0" indent="0" algn="ctr" defTabSz="6223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Times New Roman" pitchFamily="18" charset="0"/>
            </a:rPr>
            <a:t>(Subject to PAYE/PRSI/USC)</a:t>
          </a:r>
        </a:p>
      </dgm:t>
    </dgm:pt>
    <dgm:pt modelId="{1DA5B61B-0A32-414E-BED2-8133D7BF9484}" type="parTrans" cxnId="{2E83F89E-F8C8-4B4F-9411-A616FD0D6B6D}">
      <dgm:prSet/>
      <dgm:spPr/>
      <dgm:t>
        <a:bodyPr/>
        <a:lstStyle/>
        <a:p>
          <a:endParaRPr lang="en-IE"/>
        </a:p>
      </dgm:t>
    </dgm:pt>
    <dgm:pt modelId="{538ECA74-50EA-416F-A595-FF117570B4F2}" type="sibTrans" cxnId="{2E83F89E-F8C8-4B4F-9411-A616FD0D6B6D}">
      <dgm:prSet/>
      <dgm:spPr/>
      <dgm:t>
        <a:bodyPr/>
        <a:lstStyle/>
        <a:p>
          <a:endParaRPr lang="en-IE"/>
        </a:p>
      </dgm:t>
    </dgm:pt>
    <dgm:pt modelId="{9F8330C1-2090-450A-9FB3-D3B8A575C39A}" type="pres">
      <dgm:prSet presAssocID="{D57F5774-F872-49D4-9A95-DC069A21B514}" presName="hierChild1" presStyleCnt="0">
        <dgm:presLayoutVars>
          <dgm:orgChart val="1"/>
          <dgm:chPref val="1"/>
          <dgm:dir/>
          <dgm:animOne val="branch"/>
          <dgm:animLvl val="lvl"/>
          <dgm:resizeHandles/>
        </dgm:presLayoutVars>
      </dgm:prSet>
      <dgm:spPr/>
    </dgm:pt>
    <dgm:pt modelId="{EB013CAE-4C53-4B3D-946A-AEFBB6409DCC}" type="pres">
      <dgm:prSet presAssocID="{83C4AA9F-D20E-43C0-9FA8-9D37858FE1C2}" presName="hierRoot1" presStyleCnt="0">
        <dgm:presLayoutVars>
          <dgm:hierBranch/>
        </dgm:presLayoutVars>
      </dgm:prSet>
      <dgm:spPr/>
    </dgm:pt>
    <dgm:pt modelId="{051AAAD5-3DFA-478A-87E1-3B90F331C15A}" type="pres">
      <dgm:prSet presAssocID="{83C4AA9F-D20E-43C0-9FA8-9D37858FE1C2}" presName="rootComposite1" presStyleCnt="0"/>
      <dgm:spPr/>
    </dgm:pt>
    <dgm:pt modelId="{0032A8B9-F076-4B7E-B7BC-A6CB99FBDB47}" type="pres">
      <dgm:prSet presAssocID="{83C4AA9F-D20E-43C0-9FA8-9D37858FE1C2}" presName="rootText1" presStyleLbl="node0" presStyleIdx="0" presStyleCnt="1">
        <dgm:presLayoutVars>
          <dgm:chPref val="3"/>
        </dgm:presLayoutVars>
      </dgm:prSet>
      <dgm:spPr/>
      <dgm:t>
        <a:bodyPr/>
        <a:lstStyle/>
        <a:p>
          <a:endParaRPr lang="en-IE"/>
        </a:p>
      </dgm:t>
    </dgm:pt>
    <dgm:pt modelId="{9C431CC3-009E-4654-9882-F7FAEFC438EB}" type="pres">
      <dgm:prSet presAssocID="{83C4AA9F-D20E-43C0-9FA8-9D37858FE1C2}" presName="rootConnector1" presStyleLbl="node1" presStyleIdx="0" presStyleCnt="0"/>
      <dgm:spPr/>
      <dgm:t>
        <a:bodyPr/>
        <a:lstStyle/>
        <a:p>
          <a:endParaRPr lang="en-IE"/>
        </a:p>
      </dgm:t>
    </dgm:pt>
    <dgm:pt modelId="{49A31E7C-EC8C-4D92-B65F-21B7A58EFF0B}" type="pres">
      <dgm:prSet presAssocID="{83C4AA9F-D20E-43C0-9FA8-9D37858FE1C2}" presName="hierChild2" presStyleCnt="0"/>
      <dgm:spPr/>
    </dgm:pt>
    <dgm:pt modelId="{ED41D18A-D2F1-4593-B236-5245F710CABB}" type="pres">
      <dgm:prSet presAssocID="{9AF2FC4C-CF22-4497-B294-F67A74F680E7}" presName="Name35" presStyleLbl="parChTrans1D2" presStyleIdx="0" presStyleCnt="3"/>
      <dgm:spPr/>
      <dgm:t>
        <a:bodyPr/>
        <a:lstStyle/>
        <a:p>
          <a:endParaRPr lang="en-IE"/>
        </a:p>
      </dgm:t>
    </dgm:pt>
    <dgm:pt modelId="{E58F4AD6-55EA-4A65-BB0D-8FE95AC96381}" type="pres">
      <dgm:prSet presAssocID="{35A9B528-82E5-4862-8B0D-71DE1F9FD759}" presName="hierRoot2" presStyleCnt="0">
        <dgm:presLayoutVars>
          <dgm:hierBranch/>
        </dgm:presLayoutVars>
      </dgm:prSet>
      <dgm:spPr/>
    </dgm:pt>
    <dgm:pt modelId="{3AA54AAA-A08D-4662-B927-8A329F5BBFAC}" type="pres">
      <dgm:prSet presAssocID="{35A9B528-82E5-4862-8B0D-71DE1F9FD759}" presName="rootComposite" presStyleCnt="0"/>
      <dgm:spPr/>
    </dgm:pt>
    <dgm:pt modelId="{DC206B75-B8AC-41A6-9504-39D49C499CB1}" type="pres">
      <dgm:prSet presAssocID="{35A9B528-82E5-4862-8B0D-71DE1F9FD759}" presName="rootText" presStyleLbl="node2" presStyleIdx="0" presStyleCnt="3">
        <dgm:presLayoutVars>
          <dgm:chPref val="3"/>
        </dgm:presLayoutVars>
      </dgm:prSet>
      <dgm:spPr/>
      <dgm:t>
        <a:bodyPr/>
        <a:lstStyle/>
        <a:p>
          <a:endParaRPr lang="en-IE"/>
        </a:p>
      </dgm:t>
    </dgm:pt>
    <dgm:pt modelId="{439435D7-59FD-4785-9696-BED7468A6AC7}" type="pres">
      <dgm:prSet presAssocID="{35A9B528-82E5-4862-8B0D-71DE1F9FD759}" presName="rootConnector" presStyleLbl="node2" presStyleIdx="0" presStyleCnt="3"/>
      <dgm:spPr/>
      <dgm:t>
        <a:bodyPr/>
        <a:lstStyle/>
        <a:p>
          <a:endParaRPr lang="en-IE"/>
        </a:p>
      </dgm:t>
    </dgm:pt>
    <dgm:pt modelId="{0B075799-D177-428F-9354-E89AEB8D8473}" type="pres">
      <dgm:prSet presAssocID="{35A9B528-82E5-4862-8B0D-71DE1F9FD759}" presName="hierChild4" presStyleCnt="0"/>
      <dgm:spPr/>
    </dgm:pt>
    <dgm:pt modelId="{3D456CD5-6E91-42FA-A3BF-E429D23156CA}" type="pres">
      <dgm:prSet presAssocID="{35A9B528-82E5-4862-8B0D-71DE1F9FD759}" presName="hierChild5" presStyleCnt="0"/>
      <dgm:spPr/>
    </dgm:pt>
    <dgm:pt modelId="{9594A714-7CE4-4D71-B259-34168A1663CE}" type="pres">
      <dgm:prSet presAssocID="{E68186BD-C29B-4D78-AA54-59B3D5C7A856}" presName="Name35" presStyleLbl="parChTrans1D2" presStyleIdx="1" presStyleCnt="3"/>
      <dgm:spPr/>
      <dgm:t>
        <a:bodyPr/>
        <a:lstStyle/>
        <a:p>
          <a:endParaRPr lang="en-IE"/>
        </a:p>
      </dgm:t>
    </dgm:pt>
    <dgm:pt modelId="{4A7A8A9A-CBE6-481A-9D42-C468F6507C9E}" type="pres">
      <dgm:prSet presAssocID="{22B4417E-45C0-4190-8B8C-C8D5E2C0C0FA}" presName="hierRoot2" presStyleCnt="0">
        <dgm:presLayoutVars>
          <dgm:hierBranch/>
        </dgm:presLayoutVars>
      </dgm:prSet>
      <dgm:spPr/>
    </dgm:pt>
    <dgm:pt modelId="{B7741F31-3C4A-45F0-A207-3CCD8D964059}" type="pres">
      <dgm:prSet presAssocID="{22B4417E-45C0-4190-8B8C-C8D5E2C0C0FA}" presName="rootComposite" presStyleCnt="0"/>
      <dgm:spPr/>
    </dgm:pt>
    <dgm:pt modelId="{1E1301FA-D57C-49F3-8B96-36E0349DB49E}" type="pres">
      <dgm:prSet presAssocID="{22B4417E-45C0-4190-8B8C-C8D5E2C0C0FA}" presName="rootText" presStyleLbl="node2" presStyleIdx="1" presStyleCnt="3">
        <dgm:presLayoutVars>
          <dgm:chPref val="3"/>
        </dgm:presLayoutVars>
      </dgm:prSet>
      <dgm:spPr/>
      <dgm:t>
        <a:bodyPr/>
        <a:lstStyle/>
        <a:p>
          <a:endParaRPr lang="en-IE"/>
        </a:p>
      </dgm:t>
    </dgm:pt>
    <dgm:pt modelId="{FF723CA2-A3EA-4C85-9B59-FADCB7A05524}" type="pres">
      <dgm:prSet presAssocID="{22B4417E-45C0-4190-8B8C-C8D5E2C0C0FA}" presName="rootConnector" presStyleLbl="node2" presStyleIdx="1" presStyleCnt="3"/>
      <dgm:spPr/>
      <dgm:t>
        <a:bodyPr/>
        <a:lstStyle/>
        <a:p>
          <a:endParaRPr lang="en-IE"/>
        </a:p>
      </dgm:t>
    </dgm:pt>
    <dgm:pt modelId="{E9437A80-7309-4A58-9F40-1BE2652FDB53}" type="pres">
      <dgm:prSet presAssocID="{22B4417E-45C0-4190-8B8C-C8D5E2C0C0FA}" presName="hierChild4" presStyleCnt="0"/>
      <dgm:spPr/>
    </dgm:pt>
    <dgm:pt modelId="{85FB118E-79CA-4784-A3AC-8F6F245159C9}" type="pres">
      <dgm:prSet presAssocID="{22B4417E-45C0-4190-8B8C-C8D5E2C0C0FA}" presName="hierChild5" presStyleCnt="0"/>
      <dgm:spPr/>
    </dgm:pt>
    <dgm:pt modelId="{6C32AAF8-D2DC-4F0A-B07B-AB47AA9BE408}" type="pres">
      <dgm:prSet presAssocID="{1DA5B61B-0A32-414E-BED2-8133D7BF9484}" presName="Name35" presStyleLbl="parChTrans1D2" presStyleIdx="2" presStyleCnt="3"/>
      <dgm:spPr/>
      <dgm:t>
        <a:bodyPr/>
        <a:lstStyle/>
        <a:p>
          <a:endParaRPr lang="en-IE"/>
        </a:p>
      </dgm:t>
    </dgm:pt>
    <dgm:pt modelId="{11F1F1F7-F6F9-44CB-A5CC-921A156269A6}" type="pres">
      <dgm:prSet presAssocID="{65C50ADD-40CD-4C05-8574-C6E4F09D1132}" presName="hierRoot2" presStyleCnt="0">
        <dgm:presLayoutVars>
          <dgm:hierBranch/>
        </dgm:presLayoutVars>
      </dgm:prSet>
      <dgm:spPr/>
    </dgm:pt>
    <dgm:pt modelId="{32B3E8DA-4E45-48D7-8288-726D59FE9F47}" type="pres">
      <dgm:prSet presAssocID="{65C50ADD-40CD-4C05-8574-C6E4F09D1132}" presName="rootComposite" presStyleCnt="0"/>
      <dgm:spPr/>
    </dgm:pt>
    <dgm:pt modelId="{6AF8796C-71D5-4DB3-BF5B-070B1DA3F4BE}" type="pres">
      <dgm:prSet presAssocID="{65C50ADD-40CD-4C05-8574-C6E4F09D1132}" presName="rootText" presStyleLbl="node2" presStyleIdx="2" presStyleCnt="3">
        <dgm:presLayoutVars>
          <dgm:chPref val="3"/>
        </dgm:presLayoutVars>
      </dgm:prSet>
      <dgm:spPr/>
      <dgm:t>
        <a:bodyPr/>
        <a:lstStyle/>
        <a:p>
          <a:endParaRPr lang="en-IE"/>
        </a:p>
      </dgm:t>
    </dgm:pt>
    <dgm:pt modelId="{B095F805-1A53-4656-B519-56BB9CB2F496}" type="pres">
      <dgm:prSet presAssocID="{65C50ADD-40CD-4C05-8574-C6E4F09D1132}" presName="rootConnector" presStyleLbl="node2" presStyleIdx="2" presStyleCnt="3"/>
      <dgm:spPr/>
      <dgm:t>
        <a:bodyPr/>
        <a:lstStyle/>
        <a:p>
          <a:endParaRPr lang="en-IE"/>
        </a:p>
      </dgm:t>
    </dgm:pt>
    <dgm:pt modelId="{C3F10C97-81B3-41D4-B9F9-9A5DE69730FD}" type="pres">
      <dgm:prSet presAssocID="{65C50ADD-40CD-4C05-8574-C6E4F09D1132}" presName="hierChild4" presStyleCnt="0"/>
      <dgm:spPr/>
    </dgm:pt>
    <dgm:pt modelId="{A4CB1BBF-AEAD-4E37-9D18-714C11332472}" type="pres">
      <dgm:prSet presAssocID="{65C50ADD-40CD-4C05-8574-C6E4F09D1132}" presName="hierChild5" presStyleCnt="0"/>
      <dgm:spPr/>
    </dgm:pt>
    <dgm:pt modelId="{3C2DC4B4-6A78-4AD3-97A3-7BB3A57AC32C}" type="pres">
      <dgm:prSet presAssocID="{83C4AA9F-D20E-43C0-9FA8-9D37858FE1C2}" presName="hierChild3" presStyleCnt="0"/>
      <dgm:spPr/>
    </dgm:pt>
  </dgm:ptLst>
  <dgm:cxnLst>
    <dgm:cxn modelId="{922FA0CB-58FF-42FB-A30B-502EA7ED6D0A}" type="presOf" srcId="{22B4417E-45C0-4190-8B8C-C8D5E2C0C0FA}" destId="{FF723CA2-A3EA-4C85-9B59-FADCB7A05524}" srcOrd="1" destOrd="0" presId="urn:microsoft.com/office/officeart/2005/8/layout/orgChart1"/>
    <dgm:cxn modelId="{D63B057F-7595-45D0-A0C3-C41D84359821}" type="presOf" srcId="{1DA5B61B-0A32-414E-BED2-8133D7BF9484}" destId="{6C32AAF8-D2DC-4F0A-B07B-AB47AA9BE408}" srcOrd="0" destOrd="0" presId="urn:microsoft.com/office/officeart/2005/8/layout/orgChart1"/>
    <dgm:cxn modelId="{45D7D9E7-8F19-45D0-9782-984E847FF273}" type="presOf" srcId="{22B4417E-45C0-4190-8B8C-C8D5E2C0C0FA}" destId="{1E1301FA-D57C-49F3-8B96-36E0349DB49E}" srcOrd="0" destOrd="0" presId="urn:microsoft.com/office/officeart/2005/8/layout/orgChart1"/>
    <dgm:cxn modelId="{2EB22603-55EC-4CBA-9A91-427F07C721D4}" type="presOf" srcId="{65C50ADD-40CD-4C05-8574-C6E4F09D1132}" destId="{B095F805-1A53-4656-B519-56BB9CB2F496}" srcOrd="1" destOrd="0" presId="urn:microsoft.com/office/officeart/2005/8/layout/orgChart1"/>
    <dgm:cxn modelId="{70C447B1-9B8D-4410-B96B-6155502CBE8F}" srcId="{83C4AA9F-D20E-43C0-9FA8-9D37858FE1C2}" destId="{35A9B528-82E5-4862-8B0D-71DE1F9FD759}" srcOrd="0" destOrd="0" parTransId="{9AF2FC4C-CF22-4497-B294-F67A74F680E7}" sibTransId="{3E73BBAC-807B-43DD-A578-1D7A8E9D4A67}"/>
    <dgm:cxn modelId="{9EC54623-4DF4-4335-8FE9-D6E94D2A33E3}" type="presOf" srcId="{D57F5774-F872-49D4-9A95-DC069A21B514}" destId="{9F8330C1-2090-450A-9FB3-D3B8A575C39A}" srcOrd="0" destOrd="0" presId="urn:microsoft.com/office/officeart/2005/8/layout/orgChart1"/>
    <dgm:cxn modelId="{2EB34E8F-92F0-43C1-A065-864E8EFD3BCE}" type="presOf" srcId="{35A9B528-82E5-4862-8B0D-71DE1F9FD759}" destId="{439435D7-59FD-4785-9696-BED7468A6AC7}" srcOrd="1" destOrd="0" presId="urn:microsoft.com/office/officeart/2005/8/layout/orgChart1"/>
    <dgm:cxn modelId="{2E83F89E-F8C8-4B4F-9411-A616FD0D6B6D}" srcId="{83C4AA9F-D20E-43C0-9FA8-9D37858FE1C2}" destId="{65C50ADD-40CD-4C05-8574-C6E4F09D1132}" srcOrd="2" destOrd="0" parTransId="{1DA5B61B-0A32-414E-BED2-8133D7BF9484}" sibTransId="{538ECA74-50EA-416F-A595-FF117570B4F2}"/>
    <dgm:cxn modelId="{561EAA93-FF51-4936-AD72-002E01A79141}" type="presOf" srcId="{9AF2FC4C-CF22-4497-B294-F67A74F680E7}" destId="{ED41D18A-D2F1-4593-B236-5245F710CABB}" srcOrd="0" destOrd="0" presId="urn:microsoft.com/office/officeart/2005/8/layout/orgChart1"/>
    <dgm:cxn modelId="{554DB4CA-7527-45EB-907E-4054282CE9BD}" srcId="{83C4AA9F-D20E-43C0-9FA8-9D37858FE1C2}" destId="{22B4417E-45C0-4190-8B8C-C8D5E2C0C0FA}" srcOrd="1" destOrd="0" parTransId="{E68186BD-C29B-4D78-AA54-59B3D5C7A856}" sibTransId="{2FEF46BE-357C-4A40-8A5C-B114BA13E239}"/>
    <dgm:cxn modelId="{C57D03B7-A672-487C-9E93-A5D207B58B62}" srcId="{D57F5774-F872-49D4-9A95-DC069A21B514}" destId="{83C4AA9F-D20E-43C0-9FA8-9D37858FE1C2}" srcOrd="0" destOrd="0" parTransId="{E765EAB4-86D1-4692-A26B-B3729CEAF810}" sibTransId="{91D3971D-7324-43C1-B4A7-20EFCF300B4E}"/>
    <dgm:cxn modelId="{98681BC0-54A0-4007-9081-58A4EB2C85C5}" type="presOf" srcId="{E68186BD-C29B-4D78-AA54-59B3D5C7A856}" destId="{9594A714-7CE4-4D71-B259-34168A1663CE}" srcOrd="0" destOrd="0" presId="urn:microsoft.com/office/officeart/2005/8/layout/orgChart1"/>
    <dgm:cxn modelId="{903CE53A-1EFE-4B4C-B099-8867174AC82B}" type="presOf" srcId="{35A9B528-82E5-4862-8B0D-71DE1F9FD759}" destId="{DC206B75-B8AC-41A6-9504-39D49C499CB1}" srcOrd="0" destOrd="0" presId="urn:microsoft.com/office/officeart/2005/8/layout/orgChart1"/>
    <dgm:cxn modelId="{D17611C6-4C86-46F8-8D17-D05E3C74B751}" type="presOf" srcId="{83C4AA9F-D20E-43C0-9FA8-9D37858FE1C2}" destId="{9C431CC3-009E-4654-9882-F7FAEFC438EB}" srcOrd="1" destOrd="0" presId="urn:microsoft.com/office/officeart/2005/8/layout/orgChart1"/>
    <dgm:cxn modelId="{B41FBD04-B66A-4449-B106-A25BCE6ECC84}" type="presOf" srcId="{65C50ADD-40CD-4C05-8574-C6E4F09D1132}" destId="{6AF8796C-71D5-4DB3-BF5B-070B1DA3F4BE}" srcOrd="0" destOrd="0" presId="urn:microsoft.com/office/officeart/2005/8/layout/orgChart1"/>
    <dgm:cxn modelId="{E5A70DCD-7A4F-4DCE-A4DC-468C8BE6BA7F}" type="presOf" srcId="{83C4AA9F-D20E-43C0-9FA8-9D37858FE1C2}" destId="{0032A8B9-F076-4B7E-B7BC-A6CB99FBDB47}" srcOrd="0" destOrd="0" presId="urn:microsoft.com/office/officeart/2005/8/layout/orgChart1"/>
    <dgm:cxn modelId="{4DD487BF-3E5C-41F3-83E7-221D256DEF66}" type="presParOf" srcId="{9F8330C1-2090-450A-9FB3-D3B8A575C39A}" destId="{EB013CAE-4C53-4B3D-946A-AEFBB6409DCC}" srcOrd="0" destOrd="0" presId="urn:microsoft.com/office/officeart/2005/8/layout/orgChart1"/>
    <dgm:cxn modelId="{558B4B3A-0C44-431E-ADE8-37DB990BC67A}" type="presParOf" srcId="{EB013CAE-4C53-4B3D-946A-AEFBB6409DCC}" destId="{051AAAD5-3DFA-478A-87E1-3B90F331C15A}" srcOrd="0" destOrd="0" presId="urn:microsoft.com/office/officeart/2005/8/layout/orgChart1"/>
    <dgm:cxn modelId="{5E4E6673-FE1B-4117-B13D-3FCD259F280B}" type="presParOf" srcId="{051AAAD5-3DFA-478A-87E1-3B90F331C15A}" destId="{0032A8B9-F076-4B7E-B7BC-A6CB99FBDB47}" srcOrd="0" destOrd="0" presId="urn:microsoft.com/office/officeart/2005/8/layout/orgChart1"/>
    <dgm:cxn modelId="{9E755DBE-4B8E-4F0A-9840-F2C3E898145C}" type="presParOf" srcId="{051AAAD5-3DFA-478A-87E1-3B90F331C15A}" destId="{9C431CC3-009E-4654-9882-F7FAEFC438EB}" srcOrd="1" destOrd="0" presId="urn:microsoft.com/office/officeart/2005/8/layout/orgChart1"/>
    <dgm:cxn modelId="{24A04AE3-FDE9-44EA-8F48-1F21C7E4F888}" type="presParOf" srcId="{EB013CAE-4C53-4B3D-946A-AEFBB6409DCC}" destId="{49A31E7C-EC8C-4D92-B65F-21B7A58EFF0B}" srcOrd="1" destOrd="0" presId="urn:microsoft.com/office/officeart/2005/8/layout/orgChart1"/>
    <dgm:cxn modelId="{B75A586D-D057-4095-9CF9-061961B53C5F}" type="presParOf" srcId="{49A31E7C-EC8C-4D92-B65F-21B7A58EFF0B}" destId="{ED41D18A-D2F1-4593-B236-5245F710CABB}" srcOrd="0" destOrd="0" presId="urn:microsoft.com/office/officeart/2005/8/layout/orgChart1"/>
    <dgm:cxn modelId="{D7FA554C-DA1E-4D36-BD2D-B94B2F3039B6}" type="presParOf" srcId="{49A31E7C-EC8C-4D92-B65F-21B7A58EFF0B}" destId="{E58F4AD6-55EA-4A65-BB0D-8FE95AC96381}" srcOrd="1" destOrd="0" presId="urn:microsoft.com/office/officeart/2005/8/layout/orgChart1"/>
    <dgm:cxn modelId="{41C34C62-F7B3-4230-AD69-877C490D031E}" type="presParOf" srcId="{E58F4AD6-55EA-4A65-BB0D-8FE95AC96381}" destId="{3AA54AAA-A08D-4662-B927-8A329F5BBFAC}" srcOrd="0" destOrd="0" presId="urn:microsoft.com/office/officeart/2005/8/layout/orgChart1"/>
    <dgm:cxn modelId="{487002AB-2378-42DC-9ABF-0867F0E4B3B9}" type="presParOf" srcId="{3AA54AAA-A08D-4662-B927-8A329F5BBFAC}" destId="{DC206B75-B8AC-41A6-9504-39D49C499CB1}" srcOrd="0" destOrd="0" presId="urn:microsoft.com/office/officeart/2005/8/layout/orgChart1"/>
    <dgm:cxn modelId="{902732CC-D2DB-4A38-8430-9B4012AD479D}" type="presParOf" srcId="{3AA54AAA-A08D-4662-B927-8A329F5BBFAC}" destId="{439435D7-59FD-4785-9696-BED7468A6AC7}" srcOrd="1" destOrd="0" presId="urn:microsoft.com/office/officeart/2005/8/layout/orgChart1"/>
    <dgm:cxn modelId="{11981C17-C675-4D13-8AA9-96785A4A5EE0}" type="presParOf" srcId="{E58F4AD6-55EA-4A65-BB0D-8FE95AC96381}" destId="{0B075799-D177-428F-9354-E89AEB8D8473}" srcOrd="1" destOrd="0" presId="urn:microsoft.com/office/officeart/2005/8/layout/orgChart1"/>
    <dgm:cxn modelId="{122678AD-764F-4C60-A43B-C1E5DF947E39}" type="presParOf" srcId="{E58F4AD6-55EA-4A65-BB0D-8FE95AC96381}" destId="{3D456CD5-6E91-42FA-A3BF-E429D23156CA}" srcOrd="2" destOrd="0" presId="urn:microsoft.com/office/officeart/2005/8/layout/orgChart1"/>
    <dgm:cxn modelId="{7B145E5C-AE42-4DD0-811E-8D93F3267BF5}" type="presParOf" srcId="{49A31E7C-EC8C-4D92-B65F-21B7A58EFF0B}" destId="{9594A714-7CE4-4D71-B259-34168A1663CE}" srcOrd="2" destOrd="0" presId="urn:microsoft.com/office/officeart/2005/8/layout/orgChart1"/>
    <dgm:cxn modelId="{819189B2-E7E4-4581-8254-7F0589CD51BE}" type="presParOf" srcId="{49A31E7C-EC8C-4D92-B65F-21B7A58EFF0B}" destId="{4A7A8A9A-CBE6-481A-9D42-C468F6507C9E}" srcOrd="3" destOrd="0" presId="urn:microsoft.com/office/officeart/2005/8/layout/orgChart1"/>
    <dgm:cxn modelId="{2F724119-0BF5-4D7A-9D26-350C7F66EEFF}" type="presParOf" srcId="{4A7A8A9A-CBE6-481A-9D42-C468F6507C9E}" destId="{B7741F31-3C4A-45F0-A207-3CCD8D964059}" srcOrd="0" destOrd="0" presId="urn:microsoft.com/office/officeart/2005/8/layout/orgChart1"/>
    <dgm:cxn modelId="{1CEB3348-8DE6-426D-996D-BC71876A0306}" type="presParOf" srcId="{B7741F31-3C4A-45F0-A207-3CCD8D964059}" destId="{1E1301FA-D57C-49F3-8B96-36E0349DB49E}" srcOrd="0" destOrd="0" presId="urn:microsoft.com/office/officeart/2005/8/layout/orgChart1"/>
    <dgm:cxn modelId="{CD9CA6DC-C64A-4E96-9E75-D405321C3BBE}" type="presParOf" srcId="{B7741F31-3C4A-45F0-A207-3CCD8D964059}" destId="{FF723CA2-A3EA-4C85-9B59-FADCB7A05524}" srcOrd="1" destOrd="0" presId="urn:microsoft.com/office/officeart/2005/8/layout/orgChart1"/>
    <dgm:cxn modelId="{94D8D959-5D8C-42AC-934D-6CC3542429E9}" type="presParOf" srcId="{4A7A8A9A-CBE6-481A-9D42-C468F6507C9E}" destId="{E9437A80-7309-4A58-9F40-1BE2652FDB53}" srcOrd="1" destOrd="0" presId="urn:microsoft.com/office/officeart/2005/8/layout/orgChart1"/>
    <dgm:cxn modelId="{DED32CED-FA23-4D3E-A5E0-62A0DC36ABDC}" type="presParOf" srcId="{4A7A8A9A-CBE6-481A-9D42-C468F6507C9E}" destId="{85FB118E-79CA-4784-A3AC-8F6F245159C9}" srcOrd="2" destOrd="0" presId="urn:microsoft.com/office/officeart/2005/8/layout/orgChart1"/>
    <dgm:cxn modelId="{C0AC7B42-1FB2-47AB-AA93-BBF2C599658F}" type="presParOf" srcId="{49A31E7C-EC8C-4D92-B65F-21B7A58EFF0B}" destId="{6C32AAF8-D2DC-4F0A-B07B-AB47AA9BE408}" srcOrd="4" destOrd="0" presId="urn:microsoft.com/office/officeart/2005/8/layout/orgChart1"/>
    <dgm:cxn modelId="{EC7B9B64-E7E5-4B45-953C-78BDA3CF414E}" type="presParOf" srcId="{49A31E7C-EC8C-4D92-B65F-21B7A58EFF0B}" destId="{11F1F1F7-F6F9-44CB-A5CC-921A156269A6}" srcOrd="5" destOrd="0" presId="urn:microsoft.com/office/officeart/2005/8/layout/orgChart1"/>
    <dgm:cxn modelId="{19574447-7845-4D6F-907A-AAF835774E8B}" type="presParOf" srcId="{11F1F1F7-F6F9-44CB-A5CC-921A156269A6}" destId="{32B3E8DA-4E45-48D7-8288-726D59FE9F47}" srcOrd="0" destOrd="0" presId="urn:microsoft.com/office/officeart/2005/8/layout/orgChart1"/>
    <dgm:cxn modelId="{FF74F5CB-3DE8-447F-96C8-59C7F5EF5518}" type="presParOf" srcId="{32B3E8DA-4E45-48D7-8288-726D59FE9F47}" destId="{6AF8796C-71D5-4DB3-BF5B-070B1DA3F4BE}" srcOrd="0" destOrd="0" presId="urn:microsoft.com/office/officeart/2005/8/layout/orgChart1"/>
    <dgm:cxn modelId="{52642C91-649B-4E26-9F6E-4D5412B722E1}" type="presParOf" srcId="{32B3E8DA-4E45-48D7-8288-726D59FE9F47}" destId="{B095F805-1A53-4656-B519-56BB9CB2F496}" srcOrd="1" destOrd="0" presId="urn:microsoft.com/office/officeart/2005/8/layout/orgChart1"/>
    <dgm:cxn modelId="{9E0BBFE5-E646-42A4-9CB9-48B96ABF935E}" type="presParOf" srcId="{11F1F1F7-F6F9-44CB-A5CC-921A156269A6}" destId="{C3F10C97-81B3-41D4-B9F9-9A5DE69730FD}" srcOrd="1" destOrd="0" presId="urn:microsoft.com/office/officeart/2005/8/layout/orgChart1"/>
    <dgm:cxn modelId="{229851AE-8F9C-4667-A5EB-516B098C52C2}" type="presParOf" srcId="{11F1F1F7-F6F9-44CB-A5CC-921A156269A6}" destId="{A4CB1BBF-AEAD-4E37-9D18-714C11332472}" srcOrd="2" destOrd="0" presId="urn:microsoft.com/office/officeart/2005/8/layout/orgChart1"/>
    <dgm:cxn modelId="{FBE21A55-E1AC-4B17-B9CC-E893CA941DAA}" type="presParOf" srcId="{EB013CAE-4C53-4B3D-946A-AEFBB6409DCC}" destId="{3C2DC4B4-6A78-4AD3-97A3-7BB3A57AC32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22DB3B-722C-4144-A302-587EA2BC48B3}" type="doc">
      <dgm:prSet loTypeId="urn:microsoft.com/office/officeart/2005/8/layout/orgChart1" loCatId="hierarchy" qsTypeId="urn:microsoft.com/office/officeart/2005/8/quickstyle/simple1#4" qsCatId="simple" csTypeId="urn:microsoft.com/office/officeart/2005/8/colors/accent1_2#4" csCatId="accent1" phldr="1"/>
      <dgm:spPr/>
    </dgm:pt>
    <dgm:pt modelId="{1F029791-0AFD-4502-B46D-A5B6D0EE939C}">
      <dgm:prSet custT="1"/>
      <dgm:spPr>
        <a:solidFill>
          <a:srgbClr val="6893C6"/>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mn-lt"/>
            </a:rPr>
            <a:t>€400,000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mn-lt"/>
            </a:rPr>
            <a:t>Maturity Value</a:t>
          </a:r>
          <a:endParaRPr kumimoji="0" lang="en-GB" sz="1700" b="1" i="0" u="none" strike="noStrike" cap="none" normalizeH="0" baseline="0" dirty="0" smtClean="0">
            <a:ln>
              <a:noFill/>
            </a:ln>
            <a:solidFill>
              <a:schemeClr val="bg1"/>
            </a:solidFill>
            <a:effectLst/>
            <a:latin typeface="+mn-lt"/>
          </a:endParaRPr>
        </a:p>
      </dgm:t>
    </dgm:pt>
    <dgm:pt modelId="{EC95A9C1-360C-4B61-A066-1E5D9F3AD543}" type="parTrans" cxnId="{9A8AB2A6-62E7-42C1-B58D-20C9473E8B8E}">
      <dgm:prSet/>
      <dgm:spPr/>
      <dgm:t>
        <a:bodyPr/>
        <a:lstStyle/>
        <a:p>
          <a:endParaRPr lang="en-IE"/>
        </a:p>
      </dgm:t>
    </dgm:pt>
    <dgm:pt modelId="{0F5832CA-4AD3-4077-B272-95C3988DAB4E}" type="sibTrans" cxnId="{9A8AB2A6-62E7-42C1-B58D-20C9473E8B8E}">
      <dgm:prSet/>
      <dgm:spPr/>
      <dgm:t>
        <a:bodyPr/>
        <a:lstStyle/>
        <a:p>
          <a:endParaRPr lang="en-IE"/>
        </a:p>
      </dgm:t>
    </dgm:pt>
    <dgm:pt modelId="{5712DABB-AB36-4199-A427-ADDE32AE45C2}">
      <dgm:prSet custT="1"/>
      <dgm:spPr>
        <a:solidFill>
          <a:srgbClr val="6893C6"/>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mn-lt"/>
            </a:rPr>
            <a:t>Tax Free Lump Sum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mn-lt"/>
            </a:rPr>
            <a:t>€100,000</a:t>
          </a:r>
        </a:p>
      </dgm:t>
    </dgm:pt>
    <dgm:pt modelId="{98263FFF-9F4B-4CD6-BFF8-26CA1E8A526C}" type="parTrans" cxnId="{D8959E0F-F128-46CD-AA1C-424B66ABE747}">
      <dgm:prSet/>
      <dgm:spPr/>
      <dgm:t>
        <a:bodyPr/>
        <a:lstStyle/>
        <a:p>
          <a:endParaRPr lang="en-IE"/>
        </a:p>
      </dgm:t>
    </dgm:pt>
    <dgm:pt modelId="{0FB32E60-7EEA-4CA9-BB13-89C504F35094}" type="sibTrans" cxnId="{D8959E0F-F128-46CD-AA1C-424B66ABE747}">
      <dgm:prSet/>
      <dgm:spPr/>
      <dgm:t>
        <a:bodyPr/>
        <a:lstStyle/>
        <a:p>
          <a:endParaRPr lang="en-IE"/>
        </a:p>
      </dgm:t>
    </dgm:pt>
    <dgm:pt modelId="{66548C28-6C1F-4B68-8FB5-208C830F1147}">
      <dgm:prSet custT="1"/>
      <dgm:spPr>
        <a:solidFill>
          <a:srgbClr val="6893C6"/>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mn-lt"/>
            </a:rPr>
            <a:t>Purchase Annuity with </a:t>
          </a:r>
          <a:r>
            <a:rPr kumimoji="0" lang="en-GB" sz="1700" b="1" i="0" u="none" strike="noStrike" cap="none" normalizeH="0" baseline="0" dirty="0" smtClean="0">
              <a:ln>
                <a:noFill/>
              </a:ln>
              <a:solidFill>
                <a:schemeClr val="bg1"/>
              </a:solidFill>
              <a:effectLst/>
              <a:latin typeface="+mn-lt"/>
            </a:rPr>
            <a:t>€300,000 </a:t>
          </a:r>
          <a:r>
            <a:rPr kumimoji="0" lang="en-GB" sz="1700" b="0" i="0" u="none" strike="noStrike" cap="none" normalizeH="0" baseline="0" dirty="0" smtClean="0">
              <a:ln>
                <a:noFill/>
              </a:ln>
              <a:solidFill>
                <a:schemeClr val="tx1"/>
              </a:solidFill>
              <a:effectLst/>
              <a:latin typeface="+mn-lt"/>
            </a:rPr>
            <a:t>@ 4.2%  </a:t>
          </a:r>
          <a:r>
            <a:rPr kumimoji="0" lang="en-GB" sz="1700" b="0" i="0" u="none" strike="noStrike" cap="none" normalizeH="0" baseline="0" dirty="0" err="1" smtClean="0">
              <a:ln>
                <a:noFill/>
              </a:ln>
              <a:solidFill>
                <a:schemeClr val="tx1"/>
              </a:solidFill>
              <a:effectLst/>
              <a:latin typeface="+mn-lt"/>
            </a:rPr>
            <a:t>Approx</a:t>
          </a:r>
          <a:r>
            <a:rPr kumimoji="0" lang="en-GB" sz="1700" b="0" i="0" u="none" strike="noStrike" cap="none" normalizeH="0" baseline="0" dirty="0" smtClean="0">
              <a:ln>
                <a:noFill/>
              </a:ln>
              <a:solidFill>
                <a:schemeClr val="tx1"/>
              </a:solidFill>
              <a:effectLst/>
              <a:latin typeface="+mn-lt"/>
            </a:rPr>
            <a:t> = </a:t>
          </a:r>
          <a:r>
            <a:rPr kumimoji="0" lang="en-GB" sz="1700" b="1" i="0" u="none" strike="noStrike" cap="none" normalizeH="0" baseline="0" dirty="0" smtClean="0">
              <a:ln>
                <a:noFill/>
              </a:ln>
              <a:solidFill>
                <a:schemeClr val="bg1"/>
              </a:solidFill>
              <a:effectLst/>
              <a:latin typeface="+mn-lt"/>
            </a:rPr>
            <a:t>€12,600pa</a:t>
          </a:r>
          <a:endParaRPr kumimoji="0" lang="en-GB" sz="1800" b="1" i="0" u="none" strike="noStrike" cap="none" normalizeH="0" baseline="0" dirty="0" smtClean="0">
            <a:ln>
              <a:noFill/>
            </a:ln>
            <a:solidFill>
              <a:schemeClr val="bg1"/>
            </a:solidFill>
            <a:effectLst/>
            <a:latin typeface="+mn-lt"/>
          </a:endParaRPr>
        </a:p>
      </dgm:t>
    </dgm:pt>
    <dgm:pt modelId="{D0E7048F-9336-4FBF-9C79-BCCE77F9A4FD}" type="parTrans" cxnId="{39E9CF35-AD54-4546-A0FB-F7C806AEA914}">
      <dgm:prSet/>
      <dgm:spPr/>
      <dgm:t>
        <a:bodyPr/>
        <a:lstStyle/>
        <a:p>
          <a:endParaRPr lang="en-IE"/>
        </a:p>
      </dgm:t>
    </dgm:pt>
    <dgm:pt modelId="{E66BDC32-6788-46F9-ACF0-98DADEA8A02A}" type="sibTrans" cxnId="{39E9CF35-AD54-4546-A0FB-F7C806AEA914}">
      <dgm:prSet/>
      <dgm:spPr/>
      <dgm:t>
        <a:bodyPr/>
        <a:lstStyle/>
        <a:p>
          <a:endParaRPr lang="en-IE"/>
        </a:p>
      </dgm:t>
    </dgm:pt>
    <dgm:pt modelId="{65C67A6F-4A7C-4648-B898-63CF299E4B07}" type="pres">
      <dgm:prSet presAssocID="{5222DB3B-722C-4144-A302-587EA2BC48B3}" presName="hierChild1" presStyleCnt="0">
        <dgm:presLayoutVars>
          <dgm:orgChart val="1"/>
          <dgm:chPref val="1"/>
          <dgm:dir/>
          <dgm:animOne val="branch"/>
          <dgm:animLvl val="lvl"/>
          <dgm:resizeHandles/>
        </dgm:presLayoutVars>
      </dgm:prSet>
      <dgm:spPr/>
    </dgm:pt>
    <dgm:pt modelId="{843EE94D-C851-4605-868B-2A87A769F2A2}" type="pres">
      <dgm:prSet presAssocID="{1F029791-0AFD-4502-B46D-A5B6D0EE939C}" presName="hierRoot1" presStyleCnt="0">
        <dgm:presLayoutVars>
          <dgm:hierBranch/>
        </dgm:presLayoutVars>
      </dgm:prSet>
      <dgm:spPr/>
    </dgm:pt>
    <dgm:pt modelId="{068F862E-97E4-45E9-96B7-F7CC5B0ADD35}" type="pres">
      <dgm:prSet presAssocID="{1F029791-0AFD-4502-B46D-A5B6D0EE939C}" presName="rootComposite1" presStyleCnt="0"/>
      <dgm:spPr/>
    </dgm:pt>
    <dgm:pt modelId="{FB4A40D1-3CF8-4C79-AC1B-8F1F9F3D0021}" type="pres">
      <dgm:prSet presAssocID="{1F029791-0AFD-4502-B46D-A5B6D0EE939C}" presName="rootText1" presStyleLbl="node0" presStyleIdx="0" presStyleCnt="1">
        <dgm:presLayoutVars>
          <dgm:chPref val="3"/>
        </dgm:presLayoutVars>
      </dgm:prSet>
      <dgm:spPr/>
      <dgm:t>
        <a:bodyPr/>
        <a:lstStyle/>
        <a:p>
          <a:endParaRPr lang="en-IE"/>
        </a:p>
      </dgm:t>
    </dgm:pt>
    <dgm:pt modelId="{8FCD2997-BAFC-4963-B0F6-6F0F4702E359}" type="pres">
      <dgm:prSet presAssocID="{1F029791-0AFD-4502-B46D-A5B6D0EE939C}" presName="rootConnector1" presStyleLbl="node1" presStyleIdx="0" presStyleCnt="0"/>
      <dgm:spPr/>
      <dgm:t>
        <a:bodyPr/>
        <a:lstStyle/>
        <a:p>
          <a:endParaRPr lang="en-IE"/>
        </a:p>
      </dgm:t>
    </dgm:pt>
    <dgm:pt modelId="{E5B015BB-6C66-48BE-BA40-A167EE616CB9}" type="pres">
      <dgm:prSet presAssocID="{1F029791-0AFD-4502-B46D-A5B6D0EE939C}" presName="hierChild2" presStyleCnt="0"/>
      <dgm:spPr/>
    </dgm:pt>
    <dgm:pt modelId="{73D55BB6-0E41-435E-9DC6-834DA7EC712B}" type="pres">
      <dgm:prSet presAssocID="{98263FFF-9F4B-4CD6-BFF8-26CA1E8A526C}" presName="Name35" presStyleLbl="parChTrans1D2" presStyleIdx="0" presStyleCnt="2"/>
      <dgm:spPr/>
      <dgm:t>
        <a:bodyPr/>
        <a:lstStyle/>
        <a:p>
          <a:endParaRPr lang="en-IE"/>
        </a:p>
      </dgm:t>
    </dgm:pt>
    <dgm:pt modelId="{039C3FF6-CFED-4142-A7A9-8DFADC653EB1}" type="pres">
      <dgm:prSet presAssocID="{5712DABB-AB36-4199-A427-ADDE32AE45C2}" presName="hierRoot2" presStyleCnt="0">
        <dgm:presLayoutVars>
          <dgm:hierBranch/>
        </dgm:presLayoutVars>
      </dgm:prSet>
      <dgm:spPr/>
    </dgm:pt>
    <dgm:pt modelId="{A7589B60-0BC5-4DC0-A1FA-1FA4E4A3A075}" type="pres">
      <dgm:prSet presAssocID="{5712DABB-AB36-4199-A427-ADDE32AE45C2}" presName="rootComposite" presStyleCnt="0"/>
      <dgm:spPr/>
    </dgm:pt>
    <dgm:pt modelId="{7D3D67AB-C6E7-47F5-9912-1D35ABDA484D}" type="pres">
      <dgm:prSet presAssocID="{5712DABB-AB36-4199-A427-ADDE32AE45C2}" presName="rootText" presStyleLbl="node2" presStyleIdx="0" presStyleCnt="2">
        <dgm:presLayoutVars>
          <dgm:chPref val="3"/>
        </dgm:presLayoutVars>
      </dgm:prSet>
      <dgm:spPr/>
      <dgm:t>
        <a:bodyPr/>
        <a:lstStyle/>
        <a:p>
          <a:endParaRPr lang="en-IE"/>
        </a:p>
      </dgm:t>
    </dgm:pt>
    <dgm:pt modelId="{72F44F53-8A4A-443E-85B0-5BE79E9F4C66}" type="pres">
      <dgm:prSet presAssocID="{5712DABB-AB36-4199-A427-ADDE32AE45C2}" presName="rootConnector" presStyleLbl="node2" presStyleIdx="0" presStyleCnt="2"/>
      <dgm:spPr/>
      <dgm:t>
        <a:bodyPr/>
        <a:lstStyle/>
        <a:p>
          <a:endParaRPr lang="en-IE"/>
        </a:p>
      </dgm:t>
    </dgm:pt>
    <dgm:pt modelId="{933AE2E5-13F0-43FC-A377-613716C4A748}" type="pres">
      <dgm:prSet presAssocID="{5712DABB-AB36-4199-A427-ADDE32AE45C2}" presName="hierChild4" presStyleCnt="0"/>
      <dgm:spPr/>
    </dgm:pt>
    <dgm:pt modelId="{1ACB65A0-6ACA-4853-8D30-DDEA48001E9D}" type="pres">
      <dgm:prSet presAssocID="{5712DABB-AB36-4199-A427-ADDE32AE45C2}" presName="hierChild5" presStyleCnt="0"/>
      <dgm:spPr/>
    </dgm:pt>
    <dgm:pt modelId="{419DC8BC-1C17-4207-B5B4-D287D73B58DE}" type="pres">
      <dgm:prSet presAssocID="{D0E7048F-9336-4FBF-9C79-BCCE77F9A4FD}" presName="Name35" presStyleLbl="parChTrans1D2" presStyleIdx="1" presStyleCnt="2"/>
      <dgm:spPr/>
      <dgm:t>
        <a:bodyPr/>
        <a:lstStyle/>
        <a:p>
          <a:endParaRPr lang="en-IE"/>
        </a:p>
      </dgm:t>
    </dgm:pt>
    <dgm:pt modelId="{02541D3C-1FD0-4AF8-AD23-D8926798CACA}" type="pres">
      <dgm:prSet presAssocID="{66548C28-6C1F-4B68-8FB5-208C830F1147}" presName="hierRoot2" presStyleCnt="0">
        <dgm:presLayoutVars>
          <dgm:hierBranch/>
        </dgm:presLayoutVars>
      </dgm:prSet>
      <dgm:spPr/>
    </dgm:pt>
    <dgm:pt modelId="{A0C7CD52-BB23-469B-AEC8-5187B4398B29}" type="pres">
      <dgm:prSet presAssocID="{66548C28-6C1F-4B68-8FB5-208C830F1147}" presName="rootComposite" presStyleCnt="0"/>
      <dgm:spPr/>
    </dgm:pt>
    <dgm:pt modelId="{4F78EB10-C8D1-40BB-A99A-6697386DB934}" type="pres">
      <dgm:prSet presAssocID="{66548C28-6C1F-4B68-8FB5-208C830F1147}" presName="rootText" presStyleLbl="node2" presStyleIdx="1" presStyleCnt="2">
        <dgm:presLayoutVars>
          <dgm:chPref val="3"/>
        </dgm:presLayoutVars>
      </dgm:prSet>
      <dgm:spPr/>
      <dgm:t>
        <a:bodyPr/>
        <a:lstStyle/>
        <a:p>
          <a:endParaRPr lang="en-IE"/>
        </a:p>
      </dgm:t>
    </dgm:pt>
    <dgm:pt modelId="{41BADB7D-C936-4404-A6ED-4ABE2D516630}" type="pres">
      <dgm:prSet presAssocID="{66548C28-6C1F-4B68-8FB5-208C830F1147}" presName="rootConnector" presStyleLbl="node2" presStyleIdx="1" presStyleCnt="2"/>
      <dgm:spPr/>
      <dgm:t>
        <a:bodyPr/>
        <a:lstStyle/>
        <a:p>
          <a:endParaRPr lang="en-IE"/>
        </a:p>
      </dgm:t>
    </dgm:pt>
    <dgm:pt modelId="{66BD0FFA-FAC6-411B-9153-5A61426AF158}" type="pres">
      <dgm:prSet presAssocID="{66548C28-6C1F-4B68-8FB5-208C830F1147}" presName="hierChild4" presStyleCnt="0"/>
      <dgm:spPr/>
    </dgm:pt>
    <dgm:pt modelId="{572765AA-F16F-4A18-8129-BE4DA2A16148}" type="pres">
      <dgm:prSet presAssocID="{66548C28-6C1F-4B68-8FB5-208C830F1147}" presName="hierChild5" presStyleCnt="0"/>
      <dgm:spPr/>
    </dgm:pt>
    <dgm:pt modelId="{C5795121-A2E3-4AAD-B46C-922C22A515F9}" type="pres">
      <dgm:prSet presAssocID="{1F029791-0AFD-4502-B46D-A5B6D0EE939C}" presName="hierChild3" presStyleCnt="0"/>
      <dgm:spPr/>
    </dgm:pt>
  </dgm:ptLst>
  <dgm:cxnLst>
    <dgm:cxn modelId="{742043A2-0DD4-4012-A7F2-F5AA6A7BC63B}" type="presOf" srcId="{5712DABB-AB36-4199-A427-ADDE32AE45C2}" destId="{7D3D67AB-C6E7-47F5-9912-1D35ABDA484D}" srcOrd="0" destOrd="0" presId="urn:microsoft.com/office/officeart/2005/8/layout/orgChart1"/>
    <dgm:cxn modelId="{7237EDB9-A70C-4CB7-8804-776E3EE98F34}" type="presOf" srcId="{1F029791-0AFD-4502-B46D-A5B6D0EE939C}" destId="{FB4A40D1-3CF8-4C79-AC1B-8F1F9F3D0021}" srcOrd="0" destOrd="0" presId="urn:microsoft.com/office/officeart/2005/8/layout/orgChart1"/>
    <dgm:cxn modelId="{F43C2016-39FD-495E-8761-D0DFE1B14E97}" type="presOf" srcId="{D0E7048F-9336-4FBF-9C79-BCCE77F9A4FD}" destId="{419DC8BC-1C17-4207-B5B4-D287D73B58DE}" srcOrd="0" destOrd="0" presId="urn:microsoft.com/office/officeart/2005/8/layout/orgChart1"/>
    <dgm:cxn modelId="{12FEBB48-D2ED-49D0-B298-2377EB90B5C4}" type="presOf" srcId="{98263FFF-9F4B-4CD6-BFF8-26CA1E8A526C}" destId="{73D55BB6-0E41-435E-9DC6-834DA7EC712B}" srcOrd="0" destOrd="0" presId="urn:microsoft.com/office/officeart/2005/8/layout/orgChart1"/>
    <dgm:cxn modelId="{967EA60C-D52B-4DF0-B986-EF8F9E87EEF1}" type="presOf" srcId="{66548C28-6C1F-4B68-8FB5-208C830F1147}" destId="{41BADB7D-C936-4404-A6ED-4ABE2D516630}" srcOrd="1" destOrd="0" presId="urn:microsoft.com/office/officeart/2005/8/layout/orgChart1"/>
    <dgm:cxn modelId="{D32E2761-D449-4AD8-987D-8BC7EFF5F3E7}" type="presOf" srcId="{1F029791-0AFD-4502-B46D-A5B6D0EE939C}" destId="{8FCD2997-BAFC-4963-B0F6-6F0F4702E359}" srcOrd="1" destOrd="0" presId="urn:microsoft.com/office/officeart/2005/8/layout/orgChart1"/>
    <dgm:cxn modelId="{7B5366C3-5150-4782-8ACE-26FCA8965343}" type="presOf" srcId="{5712DABB-AB36-4199-A427-ADDE32AE45C2}" destId="{72F44F53-8A4A-443E-85B0-5BE79E9F4C66}" srcOrd="1" destOrd="0" presId="urn:microsoft.com/office/officeart/2005/8/layout/orgChart1"/>
    <dgm:cxn modelId="{39E9CF35-AD54-4546-A0FB-F7C806AEA914}" srcId="{1F029791-0AFD-4502-B46D-A5B6D0EE939C}" destId="{66548C28-6C1F-4B68-8FB5-208C830F1147}" srcOrd="1" destOrd="0" parTransId="{D0E7048F-9336-4FBF-9C79-BCCE77F9A4FD}" sibTransId="{E66BDC32-6788-46F9-ACF0-98DADEA8A02A}"/>
    <dgm:cxn modelId="{D8959E0F-F128-46CD-AA1C-424B66ABE747}" srcId="{1F029791-0AFD-4502-B46D-A5B6D0EE939C}" destId="{5712DABB-AB36-4199-A427-ADDE32AE45C2}" srcOrd="0" destOrd="0" parTransId="{98263FFF-9F4B-4CD6-BFF8-26CA1E8A526C}" sibTransId="{0FB32E60-7EEA-4CA9-BB13-89C504F35094}"/>
    <dgm:cxn modelId="{532D7B9F-84E0-42CF-A06F-D7558F3C286E}" type="presOf" srcId="{5222DB3B-722C-4144-A302-587EA2BC48B3}" destId="{65C67A6F-4A7C-4648-B898-63CF299E4B07}" srcOrd="0" destOrd="0" presId="urn:microsoft.com/office/officeart/2005/8/layout/orgChart1"/>
    <dgm:cxn modelId="{9A8AB2A6-62E7-42C1-B58D-20C9473E8B8E}" srcId="{5222DB3B-722C-4144-A302-587EA2BC48B3}" destId="{1F029791-0AFD-4502-B46D-A5B6D0EE939C}" srcOrd="0" destOrd="0" parTransId="{EC95A9C1-360C-4B61-A066-1E5D9F3AD543}" sibTransId="{0F5832CA-4AD3-4077-B272-95C3988DAB4E}"/>
    <dgm:cxn modelId="{DFD8AA30-F9C6-40D3-9229-90D9A09D2750}" type="presOf" srcId="{66548C28-6C1F-4B68-8FB5-208C830F1147}" destId="{4F78EB10-C8D1-40BB-A99A-6697386DB934}" srcOrd="0" destOrd="0" presId="urn:microsoft.com/office/officeart/2005/8/layout/orgChart1"/>
    <dgm:cxn modelId="{36F95D0B-A0FF-426C-AB08-EABAB75C39C9}" type="presParOf" srcId="{65C67A6F-4A7C-4648-B898-63CF299E4B07}" destId="{843EE94D-C851-4605-868B-2A87A769F2A2}" srcOrd="0" destOrd="0" presId="urn:microsoft.com/office/officeart/2005/8/layout/orgChart1"/>
    <dgm:cxn modelId="{1377FB16-73CC-4703-A213-0D7D4BF5A699}" type="presParOf" srcId="{843EE94D-C851-4605-868B-2A87A769F2A2}" destId="{068F862E-97E4-45E9-96B7-F7CC5B0ADD35}" srcOrd="0" destOrd="0" presId="urn:microsoft.com/office/officeart/2005/8/layout/orgChart1"/>
    <dgm:cxn modelId="{2177CAE5-45AA-41D0-A51E-DA01E787B482}" type="presParOf" srcId="{068F862E-97E4-45E9-96B7-F7CC5B0ADD35}" destId="{FB4A40D1-3CF8-4C79-AC1B-8F1F9F3D0021}" srcOrd="0" destOrd="0" presId="urn:microsoft.com/office/officeart/2005/8/layout/orgChart1"/>
    <dgm:cxn modelId="{716DB861-87B3-4780-A630-4A671E568D52}" type="presParOf" srcId="{068F862E-97E4-45E9-96B7-F7CC5B0ADD35}" destId="{8FCD2997-BAFC-4963-B0F6-6F0F4702E359}" srcOrd="1" destOrd="0" presId="urn:microsoft.com/office/officeart/2005/8/layout/orgChart1"/>
    <dgm:cxn modelId="{25AAF394-8F6B-40F0-B8DF-5DE2662361C2}" type="presParOf" srcId="{843EE94D-C851-4605-868B-2A87A769F2A2}" destId="{E5B015BB-6C66-48BE-BA40-A167EE616CB9}" srcOrd="1" destOrd="0" presId="urn:microsoft.com/office/officeart/2005/8/layout/orgChart1"/>
    <dgm:cxn modelId="{273BEA0D-A541-47EB-9986-73ECDE5D2E25}" type="presParOf" srcId="{E5B015BB-6C66-48BE-BA40-A167EE616CB9}" destId="{73D55BB6-0E41-435E-9DC6-834DA7EC712B}" srcOrd="0" destOrd="0" presId="urn:microsoft.com/office/officeart/2005/8/layout/orgChart1"/>
    <dgm:cxn modelId="{7DAC8B71-471C-4AE2-9B95-6C3FF2CCC725}" type="presParOf" srcId="{E5B015BB-6C66-48BE-BA40-A167EE616CB9}" destId="{039C3FF6-CFED-4142-A7A9-8DFADC653EB1}" srcOrd="1" destOrd="0" presId="urn:microsoft.com/office/officeart/2005/8/layout/orgChart1"/>
    <dgm:cxn modelId="{7234D966-CAAC-4304-9C68-3F69D06BA0C2}" type="presParOf" srcId="{039C3FF6-CFED-4142-A7A9-8DFADC653EB1}" destId="{A7589B60-0BC5-4DC0-A1FA-1FA4E4A3A075}" srcOrd="0" destOrd="0" presId="urn:microsoft.com/office/officeart/2005/8/layout/orgChart1"/>
    <dgm:cxn modelId="{F217DB6D-CBD5-4840-9B9A-851A70E0F2A7}" type="presParOf" srcId="{A7589B60-0BC5-4DC0-A1FA-1FA4E4A3A075}" destId="{7D3D67AB-C6E7-47F5-9912-1D35ABDA484D}" srcOrd="0" destOrd="0" presId="urn:microsoft.com/office/officeart/2005/8/layout/orgChart1"/>
    <dgm:cxn modelId="{54E55EE3-8EA6-42FC-993D-2613DF16D6D7}" type="presParOf" srcId="{A7589B60-0BC5-4DC0-A1FA-1FA4E4A3A075}" destId="{72F44F53-8A4A-443E-85B0-5BE79E9F4C66}" srcOrd="1" destOrd="0" presId="urn:microsoft.com/office/officeart/2005/8/layout/orgChart1"/>
    <dgm:cxn modelId="{2AD81737-B6AA-4E6D-9513-88F7EE198CFB}" type="presParOf" srcId="{039C3FF6-CFED-4142-A7A9-8DFADC653EB1}" destId="{933AE2E5-13F0-43FC-A377-613716C4A748}" srcOrd="1" destOrd="0" presId="urn:microsoft.com/office/officeart/2005/8/layout/orgChart1"/>
    <dgm:cxn modelId="{49C7237B-0AC0-48EC-8C4E-610BBCA3387C}" type="presParOf" srcId="{039C3FF6-CFED-4142-A7A9-8DFADC653EB1}" destId="{1ACB65A0-6ACA-4853-8D30-DDEA48001E9D}" srcOrd="2" destOrd="0" presId="urn:microsoft.com/office/officeart/2005/8/layout/orgChart1"/>
    <dgm:cxn modelId="{481B4636-534D-4BFD-B83E-E3FB0EA3A3DE}" type="presParOf" srcId="{E5B015BB-6C66-48BE-BA40-A167EE616CB9}" destId="{419DC8BC-1C17-4207-B5B4-D287D73B58DE}" srcOrd="2" destOrd="0" presId="urn:microsoft.com/office/officeart/2005/8/layout/orgChart1"/>
    <dgm:cxn modelId="{B2CA5EE9-CEC7-45A1-A494-3F0FB42294FF}" type="presParOf" srcId="{E5B015BB-6C66-48BE-BA40-A167EE616CB9}" destId="{02541D3C-1FD0-4AF8-AD23-D8926798CACA}" srcOrd="3" destOrd="0" presId="urn:microsoft.com/office/officeart/2005/8/layout/orgChart1"/>
    <dgm:cxn modelId="{B982269A-5341-4388-8F74-51EFA23E542F}" type="presParOf" srcId="{02541D3C-1FD0-4AF8-AD23-D8926798CACA}" destId="{A0C7CD52-BB23-469B-AEC8-5187B4398B29}" srcOrd="0" destOrd="0" presId="urn:microsoft.com/office/officeart/2005/8/layout/orgChart1"/>
    <dgm:cxn modelId="{A2583E67-D00B-4083-AEC5-21B75E798E3C}" type="presParOf" srcId="{A0C7CD52-BB23-469B-AEC8-5187B4398B29}" destId="{4F78EB10-C8D1-40BB-A99A-6697386DB934}" srcOrd="0" destOrd="0" presId="urn:microsoft.com/office/officeart/2005/8/layout/orgChart1"/>
    <dgm:cxn modelId="{E73412E2-9BF6-455A-824B-B36BEA37486F}" type="presParOf" srcId="{A0C7CD52-BB23-469B-AEC8-5187B4398B29}" destId="{41BADB7D-C936-4404-A6ED-4ABE2D516630}" srcOrd="1" destOrd="0" presId="urn:microsoft.com/office/officeart/2005/8/layout/orgChart1"/>
    <dgm:cxn modelId="{D2A8B9B4-A4DE-4F37-9868-78E076583838}" type="presParOf" srcId="{02541D3C-1FD0-4AF8-AD23-D8926798CACA}" destId="{66BD0FFA-FAC6-411B-9153-5A61426AF158}" srcOrd="1" destOrd="0" presId="urn:microsoft.com/office/officeart/2005/8/layout/orgChart1"/>
    <dgm:cxn modelId="{FEED34B1-862F-4D04-BC04-D634F2374478}" type="presParOf" srcId="{02541D3C-1FD0-4AF8-AD23-D8926798CACA}" destId="{572765AA-F16F-4A18-8129-BE4DA2A16148}" srcOrd="2" destOrd="0" presId="urn:microsoft.com/office/officeart/2005/8/layout/orgChart1"/>
    <dgm:cxn modelId="{000AE1EC-B958-48FE-BE4D-61A4B4C8AC2B}" type="presParOf" srcId="{843EE94D-C851-4605-868B-2A87A769F2A2}" destId="{C5795121-A2E3-4AAD-B46C-922C22A515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4813" cy="496888"/>
          </a:xfrm>
          <a:prstGeom prst="rect">
            <a:avLst/>
          </a:prstGeom>
          <a:noFill/>
          <a:ln>
            <a:noFill/>
          </a:ln>
          <a:extLst/>
        </p:spPr>
        <p:txBody>
          <a:bodyPr vert="horz" wrap="square" lIns="88230" tIns="44115" rIns="88230" bIns="44115" numCol="1" anchor="t" anchorCtr="0" compatLnSpc="1">
            <a:prstTxWarp prst="textNoShape">
              <a:avLst/>
            </a:prstTxWarp>
          </a:bodyPr>
          <a:lstStyle>
            <a:lvl1pPr eaLnBrk="0" hangingPunct="0">
              <a:defRPr sz="1200" i="0">
                <a:solidFill>
                  <a:schemeClr val="tx1"/>
                </a:solidFill>
                <a:latin typeface="Arial" charset="0"/>
                <a:ea typeface="ＭＳ Ｐゴシック" pitchFamily="1" charset="-128"/>
                <a:cs typeface="+mn-cs"/>
              </a:defRPr>
            </a:lvl1pPr>
          </a:lstStyle>
          <a:p>
            <a:pPr>
              <a:defRPr/>
            </a:pPr>
            <a:endParaRPr lang="en-US"/>
          </a:p>
        </p:txBody>
      </p:sp>
      <p:sp>
        <p:nvSpPr>
          <p:cNvPr id="12291" name="Rectangle 3"/>
          <p:cNvSpPr>
            <a:spLocks noGrp="1" noChangeArrowheads="1"/>
          </p:cNvSpPr>
          <p:nvPr>
            <p:ph type="dt" sz="quarter" idx="1"/>
          </p:nvPr>
        </p:nvSpPr>
        <p:spPr bwMode="auto">
          <a:xfrm>
            <a:off x="3849688" y="0"/>
            <a:ext cx="2944812" cy="496888"/>
          </a:xfrm>
          <a:prstGeom prst="rect">
            <a:avLst/>
          </a:prstGeom>
          <a:noFill/>
          <a:ln>
            <a:noFill/>
          </a:ln>
          <a:extLst/>
        </p:spPr>
        <p:txBody>
          <a:bodyPr vert="horz" wrap="square" lIns="88230" tIns="44115" rIns="88230" bIns="44115" numCol="1" anchor="t" anchorCtr="0" compatLnSpc="1">
            <a:prstTxWarp prst="textNoShape">
              <a:avLst/>
            </a:prstTxWarp>
          </a:bodyPr>
          <a:lstStyle>
            <a:lvl1pPr algn="r" eaLnBrk="0" hangingPunct="0">
              <a:defRPr sz="1200" i="0">
                <a:solidFill>
                  <a:schemeClr val="tx1"/>
                </a:solidFill>
                <a:latin typeface="Arial" charset="0"/>
                <a:ea typeface="ＭＳ Ｐゴシック" pitchFamily="1" charset="-128"/>
                <a:cs typeface="+mn-cs"/>
              </a:defRPr>
            </a:lvl1pPr>
          </a:lstStyle>
          <a:p>
            <a:pPr>
              <a:defRPr/>
            </a:pPr>
            <a:endParaRPr lang="en-US"/>
          </a:p>
        </p:txBody>
      </p:sp>
      <p:sp>
        <p:nvSpPr>
          <p:cNvPr id="12292" name="Rectangle 4"/>
          <p:cNvSpPr>
            <a:spLocks noGrp="1" noChangeArrowheads="1"/>
          </p:cNvSpPr>
          <p:nvPr>
            <p:ph type="ftr" sz="quarter" idx="2"/>
          </p:nvPr>
        </p:nvSpPr>
        <p:spPr bwMode="auto">
          <a:xfrm>
            <a:off x="0" y="9434513"/>
            <a:ext cx="2944813" cy="496887"/>
          </a:xfrm>
          <a:prstGeom prst="rect">
            <a:avLst/>
          </a:prstGeom>
          <a:noFill/>
          <a:ln>
            <a:noFill/>
          </a:ln>
          <a:extLst/>
        </p:spPr>
        <p:txBody>
          <a:bodyPr vert="horz" wrap="square" lIns="88230" tIns="44115" rIns="88230" bIns="44115" numCol="1" anchor="b" anchorCtr="0" compatLnSpc="1">
            <a:prstTxWarp prst="textNoShape">
              <a:avLst/>
            </a:prstTxWarp>
          </a:bodyPr>
          <a:lstStyle>
            <a:lvl1pPr eaLnBrk="0" hangingPunct="0">
              <a:defRPr sz="1200" i="0">
                <a:solidFill>
                  <a:schemeClr val="tx1"/>
                </a:solidFill>
                <a:latin typeface="Arial" charset="0"/>
                <a:ea typeface="ＭＳ Ｐゴシック" pitchFamily="1" charset="-128"/>
                <a:cs typeface="+mn-cs"/>
              </a:defRPr>
            </a:lvl1pPr>
          </a:lstStyle>
          <a:p>
            <a:pPr>
              <a:defRPr/>
            </a:pPr>
            <a:endParaRPr lang="en-US"/>
          </a:p>
        </p:txBody>
      </p:sp>
      <p:sp>
        <p:nvSpPr>
          <p:cNvPr id="12293" name="Rectangle 5"/>
          <p:cNvSpPr>
            <a:spLocks noGrp="1" noChangeArrowheads="1"/>
          </p:cNvSpPr>
          <p:nvPr>
            <p:ph type="sldNum" sz="quarter" idx="3"/>
          </p:nvPr>
        </p:nvSpPr>
        <p:spPr bwMode="auto">
          <a:xfrm>
            <a:off x="3849688" y="9434513"/>
            <a:ext cx="2944812" cy="496887"/>
          </a:xfrm>
          <a:prstGeom prst="rect">
            <a:avLst/>
          </a:prstGeom>
          <a:noFill/>
          <a:ln>
            <a:noFill/>
          </a:ln>
          <a:extLst/>
        </p:spPr>
        <p:txBody>
          <a:bodyPr vert="horz" wrap="square" lIns="88230" tIns="44115" rIns="88230" bIns="44115" numCol="1" anchor="b" anchorCtr="0" compatLnSpc="1">
            <a:prstTxWarp prst="textNoShape">
              <a:avLst/>
            </a:prstTxWarp>
          </a:bodyPr>
          <a:lstStyle>
            <a:lvl1pPr algn="r" eaLnBrk="0" hangingPunct="0">
              <a:defRPr sz="1200" i="0">
                <a:solidFill>
                  <a:schemeClr val="tx1"/>
                </a:solidFill>
                <a:latin typeface="Arial" pitchFamily="34" charset="0"/>
                <a:ea typeface="ＭＳ Ｐゴシック" charset="-128"/>
                <a:cs typeface="+mn-cs"/>
              </a:defRPr>
            </a:lvl1pPr>
          </a:lstStyle>
          <a:p>
            <a:pPr>
              <a:defRPr/>
            </a:pPr>
            <a:fld id="{60D067D3-B7DA-4677-BDFC-F767540B2325}" type="slidenum">
              <a:rPr lang="en-US"/>
              <a:pPr>
                <a:defRPr/>
              </a:pPr>
              <a:t>‹#›</a:t>
            </a:fld>
            <a:endParaRPr lang="en-US"/>
          </a:p>
        </p:txBody>
      </p:sp>
    </p:spTree>
    <p:extLst>
      <p:ext uri="{BB962C8B-B14F-4D97-AF65-F5344CB8AC3E}">
        <p14:creationId xmlns:p14="http://schemas.microsoft.com/office/powerpoint/2010/main" val="1412095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813" cy="496888"/>
          </a:xfrm>
          <a:prstGeom prst="rect">
            <a:avLst/>
          </a:prstGeom>
          <a:noFill/>
          <a:ln>
            <a:noFill/>
          </a:ln>
          <a:extLst/>
        </p:spPr>
        <p:txBody>
          <a:bodyPr vert="horz" wrap="square" lIns="88230" tIns="44115" rIns="88230" bIns="44115" numCol="1" anchor="t" anchorCtr="0" compatLnSpc="1">
            <a:prstTxWarp prst="textNoShape">
              <a:avLst/>
            </a:prstTxWarp>
          </a:bodyPr>
          <a:lstStyle>
            <a:lvl1pPr eaLnBrk="0" hangingPunct="0">
              <a:defRPr sz="1200" i="0">
                <a:solidFill>
                  <a:schemeClr val="tx1"/>
                </a:solidFill>
                <a:latin typeface="Arial" charset="0"/>
                <a:ea typeface="ＭＳ Ｐゴシック" pitchFamily="1" charset="-128"/>
                <a:cs typeface="+mn-cs"/>
              </a:defRPr>
            </a:lvl1pPr>
          </a:lstStyle>
          <a:p>
            <a:pPr>
              <a:defRPr/>
            </a:pPr>
            <a:endParaRPr lang="en-US"/>
          </a:p>
        </p:txBody>
      </p:sp>
      <p:sp>
        <p:nvSpPr>
          <p:cNvPr id="8195" name="Rectangle 3"/>
          <p:cNvSpPr>
            <a:spLocks noGrp="1" noChangeArrowheads="1"/>
          </p:cNvSpPr>
          <p:nvPr>
            <p:ph type="dt" idx="1"/>
          </p:nvPr>
        </p:nvSpPr>
        <p:spPr bwMode="auto">
          <a:xfrm>
            <a:off x="3849688" y="0"/>
            <a:ext cx="2944812" cy="496888"/>
          </a:xfrm>
          <a:prstGeom prst="rect">
            <a:avLst/>
          </a:prstGeom>
          <a:noFill/>
          <a:ln>
            <a:noFill/>
          </a:ln>
          <a:extLst/>
        </p:spPr>
        <p:txBody>
          <a:bodyPr vert="horz" wrap="square" lIns="88230" tIns="44115" rIns="88230" bIns="44115" numCol="1" anchor="t" anchorCtr="0" compatLnSpc="1">
            <a:prstTxWarp prst="textNoShape">
              <a:avLst/>
            </a:prstTxWarp>
          </a:bodyPr>
          <a:lstStyle>
            <a:lvl1pPr algn="r" eaLnBrk="0" hangingPunct="0">
              <a:defRPr sz="1200" i="0">
                <a:solidFill>
                  <a:schemeClr val="tx1"/>
                </a:solidFill>
                <a:latin typeface="Arial" charset="0"/>
                <a:ea typeface="ＭＳ Ｐゴシック" pitchFamily="1" charset="-128"/>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766763" y="746125"/>
            <a:ext cx="5260975" cy="37242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4875" y="4716463"/>
            <a:ext cx="4984750" cy="4468812"/>
          </a:xfrm>
          <a:prstGeom prst="rect">
            <a:avLst/>
          </a:prstGeom>
          <a:noFill/>
          <a:ln>
            <a:noFill/>
          </a:ln>
          <a:extLst/>
        </p:spPr>
        <p:txBody>
          <a:bodyPr vert="horz" wrap="square" lIns="88230" tIns="44115" rIns="88230" bIns="441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434513"/>
            <a:ext cx="2944813" cy="496887"/>
          </a:xfrm>
          <a:prstGeom prst="rect">
            <a:avLst/>
          </a:prstGeom>
          <a:noFill/>
          <a:ln>
            <a:noFill/>
          </a:ln>
          <a:extLst/>
        </p:spPr>
        <p:txBody>
          <a:bodyPr vert="horz" wrap="square" lIns="88230" tIns="44115" rIns="88230" bIns="44115" numCol="1" anchor="b" anchorCtr="0" compatLnSpc="1">
            <a:prstTxWarp prst="textNoShape">
              <a:avLst/>
            </a:prstTxWarp>
          </a:bodyPr>
          <a:lstStyle>
            <a:lvl1pPr eaLnBrk="0" hangingPunct="0">
              <a:defRPr sz="1200" i="0">
                <a:solidFill>
                  <a:schemeClr val="tx1"/>
                </a:solidFill>
                <a:latin typeface="Arial" charset="0"/>
                <a:ea typeface="ＭＳ Ｐゴシック" pitchFamily="1"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3849688" y="9434513"/>
            <a:ext cx="2944812" cy="496887"/>
          </a:xfrm>
          <a:prstGeom prst="rect">
            <a:avLst/>
          </a:prstGeom>
          <a:noFill/>
          <a:ln>
            <a:noFill/>
          </a:ln>
          <a:extLst/>
        </p:spPr>
        <p:txBody>
          <a:bodyPr vert="horz" wrap="square" lIns="88230" tIns="44115" rIns="88230" bIns="44115" numCol="1" anchor="b" anchorCtr="0" compatLnSpc="1">
            <a:prstTxWarp prst="textNoShape">
              <a:avLst/>
            </a:prstTxWarp>
          </a:bodyPr>
          <a:lstStyle>
            <a:lvl1pPr algn="r" eaLnBrk="0" hangingPunct="0">
              <a:defRPr sz="1200" i="0">
                <a:solidFill>
                  <a:schemeClr val="tx1"/>
                </a:solidFill>
                <a:latin typeface="Arial" pitchFamily="34" charset="0"/>
                <a:ea typeface="ＭＳ Ｐゴシック" charset="-128"/>
                <a:cs typeface="+mn-cs"/>
              </a:defRPr>
            </a:lvl1pPr>
          </a:lstStyle>
          <a:p>
            <a:pPr>
              <a:defRPr/>
            </a:pPr>
            <a:fld id="{E8764D47-B592-49E8-AA83-620B2E1DB1C3}" type="slidenum">
              <a:rPr lang="en-US"/>
              <a:pPr>
                <a:defRPr/>
              </a:pPr>
              <a:t>‹#›</a:t>
            </a:fld>
            <a:endParaRPr lang="en-US"/>
          </a:p>
        </p:txBody>
      </p:sp>
    </p:spTree>
    <p:extLst>
      <p:ext uri="{BB962C8B-B14F-4D97-AF65-F5344CB8AC3E}">
        <p14:creationId xmlns:p14="http://schemas.microsoft.com/office/powerpoint/2010/main" val="3785251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ＭＳ Ｐゴシック" pitchFamily="1" charset="-128"/>
        <a:cs typeface="ＭＳ Ｐゴシック"/>
      </a:defRPr>
    </a:lvl1pPr>
    <a:lvl2pPr marL="457143" algn="l" rtl="0" eaLnBrk="0" fontAlgn="base" hangingPunct="0">
      <a:spcBef>
        <a:spcPct val="30000"/>
      </a:spcBef>
      <a:spcAft>
        <a:spcPct val="0"/>
      </a:spcAft>
      <a:defRPr sz="1300" kern="1200">
        <a:solidFill>
          <a:schemeClr val="tx1"/>
        </a:solidFill>
        <a:latin typeface="Arial" charset="0"/>
        <a:ea typeface="ＭＳ Ｐゴシック" pitchFamily="1" charset="-128"/>
        <a:cs typeface="ＭＳ Ｐゴシック"/>
      </a:defRPr>
    </a:lvl2pPr>
    <a:lvl3pPr marL="914286" algn="l" rtl="0" eaLnBrk="0" fontAlgn="base" hangingPunct="0">
      <a:spcBef>
        <a:spcPct val="30000"/>
      </a:spcBef>
      <a:spcAft>
        <a:spcPct val="0"/>
      </a:spcAft>
      <a:defRPr sz="1300" kern="1200">
        <a:solidFill>
          <a:schemeClr val="tx1"/>
        </a:solidFill>
        <a:latin typeface="Arial" charset="0"/>
        <a:ea typeface="ＭＳ Ｐゴシック" pitchFamily="1" charset="-128"/>
        <a:cs typeface="ＭＳ Ｐゴシック"/>
      </a:defRPr>
    </a:lvl3pPr>
    <a:lvl4pPr marL="1371431" algn="l" rtl="0" eaLnBrk="0" fontAlgn="base" hangingPunct="0">
      <a:spcBef>
        <a:spcPct val="30000"/>
      </a:spcBef>
      <a:spcAft>
        <a:spcPct val="0"/>
      </a:spcAft>
      <a:defRPr sz="1300" kern="1200">
        <a:solidFill>
          <a:schemeClr val="tx1"/>
        </a:solidFill>
        <a:latin typeface="Arial" charset="0"/>
        <a:ea typeface="ＭＳ Ｐゴシック" pitchFamily="1" charset="-128"/>
        <a:cs typeface="ＭＳ Ｐゴシック"/>
      </a:defRPr>
    </a:lvl4pPr>
    <a:lvl5pPr marL="1828574" algn="l" rtl="0" eaLnBrk="0" fontAlgn="base" hangingPunct="0">
      <a:spcBef>
        <a:spcPct val="30000"/>
      </a:spcBef>
      <a:spcAft>
        <a:spcPct val="0"/>
      </a:spcAft>
      <a:defRPr sz="1300" kern="1200">
        <a:solidFill>
          <a:schemeClr val="tx1"/>
        </a:solidFill>
        <a:latin typeface="Arial" charset="0"/>
        <a:ea typeface="ＭＳ Ｐゴシック" pitchFamily="1" charset="-128"/>
        <a:cs typeface="ＭＳ Ｐゴシック"/>
      </a:defRPr>
    </a:lvl5pPr>
    <a:lvl6pPr marL="2285717" algn="l" defTabSz="914286" rtl="0" eaLnBrk="1" latinLnBrk="0" hangingPunct="1">
      <a:defRPr sz="1300" kern="1200">
        <a:solidFill>
          <a:schemeClr val="tx1"/>
        </a:solidFill>
        <a:latin typeface="+mn-lt"/>
        <a:ea typeface="+mn-ea"/>
        <a:cs typeface="+mn-cs"/>
      </a:defRPr>
    </a:lvl6pPr>
    <a:lvl7pPr marL="2742860" algn="l" defTabSz="914286" rtl="0" eaLnBrk="1" latinLnBrk="0" hangingPunct="1">
      <a:defRPr sz="1300" kern="1200">
        <a:solidFill>
          <a:schemeClr val="tx1"/>
        </a:solidFill>
        <a:latin typeface="+mn-lt"/>
        <a:ea typeface="+mn-ea"/>
        <a:cs typeface="+mn-cs"/>
      </a:defRPr>
    </a:lvl7pPr>
    <a:lvl8pPr marL="3200005" algn="l" defTabSz="914286" rtl="0" eaLnBrk="1" latinLnBrk="0" hangingPunct="1">
      <a:defRPr sz="1300" kern="1200">
        <a:solidFill>
          <a:schemeClr val="tx1"/>
        </a:solidFill>
        <a:latin typeface="+mn-lt"/>
        <a:ea typeface="+mn-ea"/>
        <a:cs typeface="+mn-cs"/>
      </a:defRPr>
    </a:lvl8pPr>
    <a:lvl9pPr marL="3657148" algn="l" defTabSz="91428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twitter.com/irishlife" TargetMode="External"/><Relationship Id="rId7" Type="http://schemas.openxmlformats.org/officeDocument/2006/relationships/hyperlink" Target="https://www.youtube.com/irishlife"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www.facebook.com/irishlife#!/irishlifeassurance?fref=ts" TargetMode="Externa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128210" y="2332379"/>
            <a:ext cx="10886464" cy="5336667"/>
          </a:xfrm>
          <a:prstGeom prst="rect">
            <a:avLst/>
          </a:prstGeom>
          <a:solidFill>
            <a:srgbClr val="D7D3C7"/>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8" name="Rectangle 11"/>
          <p:cNvSpPr/>
          <p:nvPr/>
        </p:nvSpPr>
        <p:spPr>
          <a:xfrm>
            <a:off x="-117297" y="1671038"/>
            <a:ext cx="10885873" cy="3986119"/>
          </a:xfrm>
          <a:custGeom>
            <a:avLst/>
            <a:gdLst>
              <a:gd name="connsiteX0" fmla="*/ 0 w 9273222"/>
              <a:gd name="connsiteY0" fmla="*/ 0 h 2095566"/>
              <a:gd name="connsiteX1" fmla="*/ 9273222 w 9273222"/>
              <a:gd name="connsiteY1" fmla="*/ 0 h 2095566"/>
              <a:gd name="connsiteX2" fmla="*/ 9273222 w 9273222"/>
              <a:gd name="connsiteY2" fmla="*/ 2095566 h 2095566"/>
              <a:gd name="connsiteX3" fmla="*/ 0 w 9273222"/>
              <a:gd name="connsiteY3" fmla="*/ 2095566 h 2095566"/>
              <a:gd name="connsiteX4" fmla="*/ 0 w 9273222"/>
              <a:gd name="connsiteY4" fmla="*/ 0 h 2095566"/>
              <a:gd name="connsiteX0" fmla="*/ 0 w 9292760"/>
              <a:gd name="connsiteY0" fmla="*/ 0 h 2505874"/>
              <a:gd name="connsiteX1" fmla="*/ 9292760 w 9292760"/>
              <a:gd name="connsiteY1" fmla="*/ 410308 h 2505874"/>
              <a:gd name="connsiteX2" fmla="*/ 9292760 w 9292760"/>
              <a:gd name="connsiteY2" fmla="*/ 2505874 h 2505874"/>
              <a:gd name="connsiteX3" fmla="*/ 19538 w 9292760"/>
              <a:gd name="connsiteY3" fmla="*/ 2505874 h 2505874"/>
              <a:gd name="connsiteX4" fmla="*/ 0 w 9292760"/>
              <a:gd name="connsiteY4" fmla="*/ 0 h 2505874"/>
              <a:gd name="connsiteX0" fmla="*/ 0 w 9302529"/>
              <a:gd name="connsiteY0" fmla="*/ 0 h 2505874"/>
              <a:gd name="connsiteX1" fmla="*/ 9292760 w 9302529"/>
              <a:gd name="connsiteY1" fmla="*/ 410308 h 2505874"/>
              <a:gd name="connsiteX2" fmla="*/ 9302529 w 9302529"/>
              <a:gd name="connsiteY2" fmla="*/ 1724336 h 2505874"/>
              <a:gd name="connsiteX3" fmla="*/ 19538 w 9302529"/>
              <a:gd name="connsiteY3" fmla="*/ 2505874 h 2505874"/>
              <a:gd name="connsiteX4" fmla="*/ 0 w 9302529"/>
              <a:gd name="connsiteY4" fmla="*/ 0 h 2505874"/>
              <a:gd name="connsiteX0" fmla="*/ 0 w 9302529"/>
              <a:gd name="connsiteY0" fmla="*/ 0 h 2369105"/>
              <a:gd name="connsiteX1" fmla="*/ 9292760 w 9302529"/>
              <a:gd name="connsiteY1" fmla="*/ 410308 h 2369105"/>
              <a:gd name="connsiteX2" fmla="*/ 9302529 w 9302529"/>
              <a:gd name="connsiteY2" fmla="*/ 1724336 h 2369105"/>
              <a:gd name="connsiteX3" fmla="*/ 19538 w 9302529"/>
              <a:gd name="connsiteY3" fmla="*/ 2369105 h 2369105"/>
              <a:gd name="connsiteX4" fmla="*/ 0 w 9302529"/>
              <a:gd name="connsiteY4" fmla="*/ 0 h 2369105"/>
              <a:gd name="connsiteX0" fmla="*/ 0 w 9312299"/>
              <a:gd name="connsiteY0" fmla="*/ 0 h 2369105"/>
              <a:gd name="connsiteX1" fmla="*/ 9292760 w 9312299"/>
              <a:gd name="connsiteY1" fmla="*/ 410308 h 2369105"/>
              <a:gd name="connsiteX2" fmla="*/ 9312299 w 9312299"/>
              <a:gd name="connsiteY2" fmla="*/ 1896011 h 2369105"/>
              <a:gd name="connsiteX3" fmla="*/ 19538 w 9312299"/>
              <a:gd name="connsiteY3" fmla="*/ 2369105 h 2369105"/>
              <a:gd name="connsiteX4" fmla="*/ 0 w 9312299"/>
              <a:gd name="connsiteY4" fmla="*/ 0 h 2369105"/>
              <a:gd name="connsiteX0" fmla="*/ 0 w 9313238"/>
              <a:gd name="connsiteY0" fmla="*/ 0 h 2369105"/>
              <a:gd name="connsiteX1" fmla="*/ 9312298 w 9313238"/>
              <a:gd name="connsiteY1" fmla="*/ 398863 h 2369105"/>
              <a:gd name="connsiteX2" fmla="*/ 9312299 w 9313238"/>
              <a:gd name="connsiteY2" fmla="*/ 1896011 h 2369105"/>
              <a:gd name="connsiteX3" fmla="*/ 19538 w 9313238"/>
              <a:gd name="connsiteY3" fmla="*/ 2369105 h 2369105"/>
              <a:gd name="connsiteX4" fmla="*/ 0 w 9313238"/>
              <a:gd name="connsiteY4" fmla="*/ 0 h 2369105"/>
              <a:gd name="connsiteX0" fmla="*/ 0 w 9322068"/>
              <a:gd name="connsiteY0" fmla="*/ 0 h 3612753"/>
              <a:gd name="connsiteX1" fmla="*/ 9312298 w 9322068"/>
              <a:gd name="connsiteY1" fmla="*/ 398863 h 3612753"/>
              <a:gd name="connsiteX2" fmla="*/ 9322068 w 9322068"/>
              <a:gd name="connsiteY2" fmla="*/ 3612753 h 3612753"/>
              <a:gd name="connsiteX3" fmla="*/ 19538 w 9322068"/>
              <a:gd name="connsiteY3" fmla="*/ 2369105 h 3612753"/>
              <a:gd name="connsiteX4" fmla="*/ 0 w 9322068"/>
              <a:gd name="connsiteY4" fmla="*/ 0 h 3612753"/>
              <a:gd name="connsiteX0" fmla="*/ 0 w 9322068"/>
              <a:gd name="connsiteY0" fmla="*/ 0 h 4497865"/>
              <a:gd name="connsiteX1" fmla="*/ 9312298 w 9322068"/>
              <a:gd name="connsiteY1" fmla="*/ 398863 h 4497865"/>
              <a:gd name="connsiteX2" fmla="*/ 9322068 w 9322068"/>
              <a:gd name="connsiteY2" fmla="*/ 3612753 h 4497865"/>
              <a:gd name="connsiteX3" fmla="*/ 9769 w 9322068"/>
              <a:gd name="connsiteY3" fmla="*/ 4497865 h 4497865"/>
              <a:gd name="connsiteX4" fmla="*/ 0 w 9322068"/>
              <a:gd name="connsiteY4" fmla="*/ 0 h 4497865"/>
              <a:gd name="connsiteX0" fmla="*/ 0 w 9322068"/>
              <a:gd name="connsiteY0" fmla="*/ 0 h 4497865"/>
              <a:gd name="connsiteX1" fmla="*/ 9302528 w 9322068"/>
              <a:gd name="connsiteY1" fmla="*/ 994000 h 4497865"/>
              <a:gd name="connsiteX2" fmla="*/ 9322068 w 9322068"/>
              <a:gd name="connsiteY2" fmla="*/ 3612753 h 4497865"/>
              <a:gd name="connsiteX3" fmla="*/ 9769 w 9322068"/>
              <a:gd name="connsiteY3" fmla="*/ 4497865 h 4497865"/>
              <a:gd name="connsiteX4" fmla="*/ 0 w 9322068"/>
              <a:gd name="connsiteY4" fmla="*/ 0 h 4497865"/>
              <a:gd name="connsiteX0" fmla="*/ 10203 w 9312732"/>
              <a:gd name="connsiteY0" fmla="*/ 0 h 4234632"/>
              <a:gd name="connsiteX1" fmla="*/ 9293192 w 9312732"/>
              <a:gd name="connsiteY1" fmla="*/ 730767 h 4234632"/>
              <a:gd name="connsiteX2" fmla="*/ 9312732 w 9312732"/>
              <a:gd name="connsiteY2" fmla="*/ 3349520 h 4234632"/>
              <a:gd name="connsiteX3" fmla="*/ 433 w 9312732"/>
              <a:gd name="connsiteY3" fmla="*/ 4234632 h 4234632"/>
              <a:gd name="connsiteX4" fmla="*/ 10203 w 9312732"/>
              <a:gd name="connsiteY4" fmla="*/ 0 h 423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732" h="4234632">
                <a:moveTo>
                  <a:pt x="10203" y="0"/>
                </a:moveTo>
                <a:lnTo>
                  <a:pt x="9293192" y="730767"/>
                </a:lnTo>
                <a:cubicBezTo>
                  <a:pt x="9296448" y="1168776"/>
                  <a:pt x="9309476" y="2911511"/>
                  <a:pt x="9312732" y="3349520"/>
                </a:cubicBezTo>
                <a:lnTo>
                  <a:pt x="433" y="4234632"/>
                </a:lnTo>
                <a:cubicBezTo>
                  <a:pt x="-2823" y="2735344"/>
                  <a:pt x="13459" y="1499288"/>
                  <a:pt x="10203" y="0"/>
                </a:cubicBezTo>
                <a:close/>
              </a:path>
            </a:pathLst>
          </a:custGeom>
          <a:solidFill>
            <a:srgbClr val="50C9B5"/>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9" name="Rectangle 14"/>
          <p:cNvSpPr/>
          <p:nvPr/>
        </p:nvSpPr>
        <p:spPr>
          <a:xfrm>
            <a:off x="-59692" y="-32319"/>
            <a:ext cx="3941490" cy="1949581"/>
          </a:xfrm>
          <a:custGeom>
            <a:avLst/>
            <a:gdLst>
              <a:gd name="connsiteX0" fmla="*/ 0 w 3089297"/>
              <a:gd name="connsiteY0" fmla="*/ 0 h 1455615"/>
              <a:gd name="connsiteX1" fmla="*/ 3089297 w 3089297"/>
              <a:gd name="connsiteY1" fmla="*/ 0 h 1455615"/>
              <a:gd name="connsiteX2" fmla="*/ 3089297 w 3089297"/>
              <a:gd name="connsiteY2" fmla="*/ 1455615 h 1455615"/>
              <a:gd name="connsiteX3" fmla="*/ 0 w 3089297"/>
              <a:gd name="connsiteY3" fmla="*/ 1455615 h 1455615"/>
              <a:gd name="connsiteX4" fmla="*/ 0 w 3089297"/>
              <a:gd name="connsiteY4" fmla="*/ 0 h 1455615"/>
              <a:gd name="connsiteX0" fmla="*/ 0 w 3226066"/>
              <a:gd name="connsiteY0" fmla="*/ 19538 h 1475153"/>
              <a:gd name="connsiteX1" fmla="*/ 3226066 w 3226066"/>
              <a:gd name="connsiteY1" fmla="*/ 0 h 1475153"/>
              <a:gd name="connsiteX2" fmla="*/ 3089297 w 3226066"/>
              <a:gd name="connsiteY2" fmla="*/ 1475153 h 1475153"/>
              <a:gd name="connsiteX3" fmla="*/ 0 w 3226066"/>
              <a:gd name="connsiteY3" fmla="*/ 1475153 h 1475153"/>
              <a:gd name="connsiteX4" fmla="*/ 0 w 3226066"/>
              <a:gd name="connsiteY4" fmla="*/ 19538 h 1475153"/>
              <a:gd name="connsiteX0" fmla="*/ 0 w 3226066"/>
              <a:gd name="connsiteY0" fmla="*/ 19538 h 1475153"/>
              <a:gd name="connsiteX1" fmla="*/ 3226066 w 3226066"/>
              <a:gd name="connsiteY1" fmla="*/ 0 h 1475153"/>
              <a:gd name="connsiteX2" fmla="*/ 2698527 w 3226066"/>
              <a:gd name="connsiteY2" fmla="*/ 996460 h 1475153"/>
              <a:gd name="connsiteX3" fmla="*/ 0 w 3226066"/>
              <a:gd name="connsiteY3" fmla="*/ 1475153 h 1475153"/>
              <a:gd name="connsiteX4" fmla="*/ 0 w 3226066"/>
              <a:gd name="connsiteY4" fmla="*/ 19538 h 1475153"/>
              <a:gd name="connsiteX0" fmla="*/ 0 w 3226066"/>
              <a:gd name="connsiteY0" fmla="*/ 19538 h 1475153"/>
              <a:gd name="connsiteX1" fmla="*/ 3226066 w 3226066"/>
              <a:gd name="connsiteY1" fmla="*/ 0 h 1475153"/>
              <a:gd name="connsiteX2" fmla="*/ 3040450 w 3226066"/>
              <a:gd name="connsiteY2" fmla="*/ 1357921 h 1475153"/>
              <a:gd name="connsiteX3" fmla="*/ 0 w 3226066"/>
              <a:gd name="connsiteY3" fmla="*/ 1475153 h 1475153"/>
              <a:gd name="connsiteX4" fmla="*/ 0 w 3226066"/>
              <a:gd name="connsiteY4" fmla="*/ 19538 h 1475153"/>
              <a:gd name="connsiteX0" fmla="*/ 9769 w 3235835"/>
              <a:gd name="connsiteY0" fmla="*/ 19538 h 1357921"/>
              <a:gd name="connsiteX1" fmla="*/ 3235835 w 3235835"/>
              <a:gd name="connsiteY1" fmla="*/ 0 h 1357921"/>
              <a:gd name="connsiteX2" fmla="*/ 3050219 w 3235835"/>
              <a:gd name="connsiteY2" fmla="*/ 1357921 h 1357921"/>
              <a:gd name="connsiteX3" fmla="*/ 0 w 3235835"/>
              <a:gd name="connsiteY3" fmla="*/ 830384 h 1357921"/>
              <a:gd name="connsiteX4" fmla="*/ 9769 w 3235835"/>
              <a:gd name="connsiteY4" fmla="*/ 19538 h 1357921"/>
              <a:gd name="connsiteX0" fmla="*/ 0 w 3226066"/>
              <a:gd name="connsiteY0" fmla="*/ 19538 h 1357921"/>
              <a:gd name="connsiteX1" fmla="*/ 3226066 w 3226066"/>
              <a:gd name="connsiteY1" fmla="*/ 0 h 1357921"/>
              <a:gd name="connsiteX2" fmla="*/ 3040450 w 3226066"/>
              <a:gd name="connsiteY2" fmla="*/ 1357921 h 1357921"/>
              <a:gd name="connsiteX3" fmla="*/ 0 w 3226066"/>
              <a:gd name="connsiteY3" fmla="*/ 1172308 h 1357921"/>
              <a:gd name="connsiteX4" fmla="*/ 0 w 3226066"/>
              <a:gd name="connsiteY4" fmla="*/ 19538 h 1357921"/>
              <a:gd name="connsiteX0" fmla="*/ 0 w 3226066"/>
              <a:gd name="connsiteY0" fmla="*/ 19538 h 1334349"/>
              <a:gd name="connsiteX1" fmla="*/ 3226066 w 3226066"/>
              <a:gd name="connsiteY1" fmla="*/ 0 h 1334349"/>
              <a:gd name="connsiteX2" fmla="*/ 3040450 w 3226066"/>
              <a:gd name="connsiteY2" fmla="*/ 1334349 h 1334349"/>
              <a:gd name="connsiteX3" fmla="*/ 0 w 3226066"/>
              <a:gd name="connsiteY3" fmla="*/ 1172308 h 1334349"/>
              <a:gd name="connsiteX4" fmla="*/ 0 w 3226066"/>
              <a:gd name="connsiteY4" fmla="*/ 19538 h 1334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066" h="1334349">
                <a:moveTo>
                  <a:pt x="0" y="19538"/>
                </a:moveTo>
                <a:lnTo>
                  <a:pt x="3226066" y="0"/>
                </a:lnTo>
                <a:lnTo>
                  <a:pt x="3040450" y="1334349"/>
                </a:lnTo>
                <a:lnTo>
                  <a:pt x="0" y="1172308"/>
                </a:lnTo>
                <a:lnTo>
                  <a:pt x="0" y="19538"/>
                </a:lnTo>
                <a:close/>
              </a:path>
            </a:pathLst>
          </a:custGeom>
          <a:solidFill>
            <a:srgbClr val="5261AC"/>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10" name="Text Placeholder 7"/>
          <p:cNvSpPr>
            <a:spLocks noGrp="1"/>
          </p:cNvSpPr>
          <p:nvPr>
            <p:ph type="body" sz="quarter" idx="11" hasCustomPrompt="1"/>
          </p:nvPr>
        </p:nvSpPr>
        <p:spPr>
          <a:xfrm>
            <a:off x="994637" y="2664888"/>
            <a:ext cx="8899776" cy="1257038"/>
          </a:xfrm>
          <a:prstGeom prst="rect">
            <a:avLst/>
          </a:prstGeom>
        </p:spPr>
        <p:txBody>
          <a:bodyPr lIns="104287" tIns="52144" rIns="104287" bIns="52144">
            <a:noAutofit/>
          </a:bodyPr>
          <a:lstStyle>
            <a:lvl1pPr marL="0" indent="0" algn="ctr">
              <a:lnSpc>
                <a:spcPct val="90000"/>
              </a:lnSpc>
              <a:buNone/>
              <a:defRPr sz="5500" b="1">
                <a:solidFill>
                  <a:srgbClr val="FFFFFF"/>
                </a:solidFill>
                <a:latin typeface="Arial"/>
                <a:cs typeface="Arial"/>
              </a:defRPr>
            </a:lvl1pPr>
            <a:lvl2pPr marL="521437" indent="0">
              <a:buNone/>
              <a:defRPr sz="5500" b="1">
                <a:solidFill>
                  <a:srgbClr val="FFFFFF"/>
                </a:solidFill>
                <a:latin typeface="Arial"/>
                <a:cs typeface="Arial"/>
              </a:defRPr>
            </a:lvl2pPr>
            <a:lvl3pPr marL="1042873" indent="0">
              <a:buNone/>
              <a:defRPr sz="5500" b="1">
                <a:solidFill>
                  <a:srgbClr val="FFFFFF"/>
                </a:solidFill>
                <a:latin typeface="Arial"/>
                <a:cs typeface="Arial"/>
              </a:defRPr>
            </a:lvl3pPr>
            <a:lvl4pPr marL="1564310" indent="0">
              <a:buNone/>
              <a:defRPr sz="5500" b="1">
                <a:solidFill>
                  <a:srgbClr val="FFFFFF"/>
                </a:solidFill>
                <a:latin typeface="Arial"/>
                <a:cs typeface="Arial"/>
              </a:defRPr>
            </a:lvl4pPr>
            <a:lvl5pPr marL="2085746" indent="0">
              <a:buNone/>
              <a:defRPr sz="5500" b="1">
                <a:solidFill>
                  <a:srgbClr val="FFFFFF"/>
                </a:solidFill>
                <a:latin typeface="Arial"/>
                <a:cs typeface="Arial"/>
              </a:defRPr>
            </a:lvl5pPr>
          </a:lstStyle>
          <a:p>
            <a:pPr lvl="0"/>
            <a:r>
              <a:rPr lang="ga-IE" dirty="0" smtClean="0"/>
              <a:t>TITLE OF THE PRESENTATION</a:t>
            </a:r>
            <a:endParaRPr lang="en-US" dirty="0"/>
          </a:p>
        </p:txBody>
      </p:sp>
      <p:sp>
        <p:nvSpPr>
          <p:cNvPr id="11" name="Text Placeholder 9"/>
          <p:cNvSpPr>
            <a:spLocks noGrp="1"/>
          </p:cNvSpPr>
          <p:nvPr>
            <p:ph type="body" sz="quarter" idx="12" hasCustomPrompt="1"/>
          </p:nvPr>
        </p:nvSpPr>
        <p:spPr>
          <a:xfrm>
            <a:off x="994637" y="4286024"/>
            <a:ext cx="8899776" cy="425995"/>
          </a:xfrm>
          <a:prstGeom prst="rect">
            <a:avLst/>
          </a:prstGeom>
        </p:spPr>
        <p:txBody>
          <a:bodyPr lIns="104287" tIns="52144" rIns="104287" bIns="52144">
            <a:normAutofit/>
          </a:bodyPr>
          <a:lstStyle>
            <a:lvl1pPr marL="0" indent="0" algn="ctr">
              <a:buNone/>
              <a:defRPr sz="2100">
                <a:solidFill>
                  <a:srgbClr val="FFFFFF"/>
                </a:solidFill>
                <a:latin typeface="Arial"/>
                <a:cs typeface="Arial"/>
              </a:defRPr>
            </a:lvl1pPr>
          </a:lstStyle>
          <a:p>
            <a:pPr lvl="0"/>
            <a:r>
              <a:rPr lang="ga-IE" dirty="0" smtClean="0"/>
              <a:t>FEBRUARY 2015</a:t>
            </a:r>
            <a:endParaRPr lang="en-US" dirty="0"/>
          </a:p>
        </p:txBody>
      </p:sp>
      <p:sp>
        <p:nvSpPr>
          <p:cNvPr id="12" name="TextBox 11"/>
          <p:cNvSpPr txBox="1"/>
          <p:nvPr/>
        </p:nvSpPr>
        <p:spPr>
          <a:xfrm>
            <a:off x="498986" y="471535"/>
            <a:ext cx="2792951" cy="890137"/>
          </a:xfrm>
          <a:prstGeom prst="rect">
            <a:avLst/>
          </a:prstGeom>
          <a:noFill/>
        </p:spPr>
        <p:txBody>
          <a:bodyPr wrap="square" lIns="104287" tIns="52144" rIns="104287" bIns="52144" rtlCol="0">
            <a:spAutoFit/>
          </a:bodyPr>
          <a:lstStyle/>
          <a:p>
            <a:r>
              <a:rPr lang="en-US" sz="1700" b="0" i="0" dirty="0" smtClean="0">
                <a:solidFill>
                  <a:schemeClr val="bg1"/>
                </a:solidFill>
                <a:latin typeface="Arial"/>
                <a:cs typeface="Arial"/>
              </a:rPr>
              <a:t>PENSIONS</a:t>
            </a:r>
          </a:p>
          <a:p>
            <a:r>
              <a:rPr lang="en-US" sz="1700" b="0" i="0" dirty="0" smtClean="0">
                <a:solidFill>
                  <a:schemeClr val="bg1"/>
                </a:solidFill>
                <a:latin typeface="Arial"/>
                <a:cs typeface="Arial"/>
              </a:rPr>
              <a:t>INVESTMENTS</a:t>
            </a:r>
          </a:p>
          <a:p>
            <a:r>
              <a:rPr lang="en-US" sz="1700" b="0" i="0" dirty="0" smtClean="0">
                <a:solidFill>
                  <a:schemeClr val="bg1"/>
                </a:solidFill>
                <a:latin typeface="Arial"/>
                <a:cs typeface="Arial"/>
              </a:rPr>
              <a:t>LIFE INSURANCE</a:t>
            </a:r>
            <a:endParaRPr lang="en-US" sz="1700" b="0" i="0" dirty="0">
              <a:solidFill>
                <a:schemeClr val="bg1"/>
              </a:solidFill>
              <a:latin typeface="Arial"/>
              <a:cs typeface="Arial"/>
            </a:endParaRPr>
          </a:p>
        </p:txBody>
      </p:sp>
      <p:pic>
        <p:nvPicPr>
          <p:cNvPr id="13" name="Picture 12" descr="IL 75 logo.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981" y="322282"/>
            <a:ext cx="4917461" cy="1013606"/>
          </a:xfrm>
          <a:prstGeom prst="rect">
            <a:avLst/>
          </a:prstGeom>
        </p:spPr>
      </p:pic>
    </p:spTree>
    <p:extLst>
      <p:ext uri="{BB962C8B-B14F-4D97-AF65-F5344CB8AC3E}">
        <p14:creationId xmlns:p14="http://schemas.microsoft.com/office/powerpoint/2010/main" val="120173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34432" y="7009642"/>
            <a:ext cx="2494016" cy="402652"/>
          </a:xfrm>
          <a:prstGeom prst="rect">
            <a:avLst/>
          </a:prstGeom>
        </p:spPr>
        <p:txBody>
          <a:bodyPr/>
          <a:lstStyle/>
          <a:p>
            <a:fld id="{C40F1F8D-0A0C-ED4B-87C5-DEA4B4075963}" type="datetimeFigureOut">
              <a:rPr lang="en-US" smtClean="0"/>
              <a:pPr/>
              <a:t>5/25/2016</a:t>
            </a:fld>
            <a:endParaRPr lang="en-US"/>
          </a:p>
        </p:txBody>
      </p:sp>
      <p:sp>
        <p:nvSpPr>
          <p:cNvPr id="4" name="Footer Placeholder 3"/>
          <p:cNvSpPr>
            <a:spLocks noGrp="1"/>
          </p:cNvSpPr>
          <p:nvPr>
            <p:ph type="ftr" sz="quarter" idx="11"/>
          </p:nvPr>
        </p:nvSpPr>
        <p:spPr>
          <a:xfrm>
            <a:off x="3651952" y="7009642"/>
            <a:ext cx="3384735" cy="402652"/>
          </a:xfrm>
          <a:prstGeom prst="rect">
            <a:avLst/>
          </a:prstGeom>
        </p:spPr>
        <p:txBody>
          <a:bodyPr/>
          <a:lstStyle/>
          <a:p>
            <a:endParaRPr lang="en-US"/>
          </a:p>
        </p:txBody>
      </p:sp>
      <p:sp>
        <p:nvSpPr>
          <p:cNvPr id="5" name="Slide Number Placeholder 4"/>
          <p:cNvSpPr>
            <a:spLocks noGrp="1"/>
          </p:cNvSpPr>
          <p:nvPr>
            <p:ph type="sldNum" sz="quarter" idx="12"/>
          </p:nvPr>
        </p:nvSpPr>
        <p:spPr>
          <a:xfrm>
            <a:off x="7660190" y="7009642"/>
            <a:ext cx="2494016" cy="402652"/>
          </a:xfrm>
          <a:prstGeom prst="rect">
            <a:avLst/>
          </a:prstGeom>
        </p:spPr>
        <p:txBody>
          <a:bodyPr/>
          <a:lstStyle/>
          <a:p>
            <a:fld id="{818D1BF5-4BF6-3240-AF56-811D2B5BEDCA}" type="slidenum">
              <a:rPr lang="en-US" smtClean="0"/>
              <a:pPr/>
              <a:t>‹#›</a:t>
            </a:fld>
            <a:endParaRPr lang="en-US"/>
          </a:p>
        </p:txBody>
      </p:sp>
      <p:sp>
        <p:nvSpPr>
          <p:cNvPr id="9" name="Content Placeholder 18"/>
          <p:cNvSpPr>
            <a:spLocks noGrp="1"/>
          </p:cNvSpPr>
          <p:nvPr>
            <p:ph sz="quarter" idx="13" hasCustomPrompt="1"/>
          </p:nvPr>
        </p:nvSpPr>
        <p:spPr>
          <a:xfrm>
            <a:off x="803505" y="3588713"/>
            <a:ext cx="9029672" cy="884738"/>
          </a:xfrm>
          <a:prstGeom prst="rect">
            <a:avLst/>
          </a:prstGeom>
        </p:spPr>
        <p:txBody>
          <a:bodyPr>
            <a:noAutofit/>
          </a:bodyPr>
          <a:lstStyle>
            <a:lvl1pPr marL="0" indent="0" algn="ctr">
              <a:buNone/>
              <a:defRPr sz="5500" b="1">
                <a:solidFill>
                  <a:srgbClr val="FFFFFF"/>
                </a:solidFill>
                <a:latin typeface="Arial"/>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ga-IE" dirty="0" smtClean="0"/>
              <a:t>THANK YOU</a:t>
            </a:r>
            <a:endParaRPr lang="en-US" dirty="0"/>
          </a:p>
        </p:txBody>
      </p:sp>
      <p:pic>
        <p:nvPicPr>
          <p:cNvPr id="11" name="Picture 10" descr="IL_ppt_final_page_2048x1536 copy2.jpg"/>
          <p:cNvPicPr>
            <a:picLocks noChangeAspect="1"/>
          </p:cNvPicPr>
          <p:nvPr userDrawn="1"/>
        </p:nvPicPr>
        <p:blipFill>
          <a:blip r:embed="rId2"/>
          <a:stretch>
            <a:fillRect/>
          </a:stretch>
        </p:blipFill>
        <p:spPr>
          <a:xfrm>
            <a:off x="2" y="2"/>
            <a:ext cx="10688639" cy="7562851"/>
          </a:xfrm>
          <a:prstGeom prst="rect">
            <a:avLst/>
          </a:prstGeom>
        </p:spPr>
      </p:pic>
      <p:pic>
        <p:nvPicPr>
          <p:cNvPr id="12" name="Picture 11" descr="IL_ppt_final_page_2048x1536 copy2.jpg"/>
          <p:cNvPicPr>
            <a:picLocks noChangeAspect="1"/>
          </p:cNvPicPr>
          <p:nvPr userDrawn="1"/>
        </p:nvPicPr>
        <p:blipFill>
          <a:blip r:embed="rId3"/>
          <a:stretch>
            <a:fillRect/>
          </a:stretch>
        </p:blipFill>
        <p:spPr>
          <a:xfrm>
            <a:off x="0" y="0"/>
            <a:ext cx="10688638" cy="756285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2680" y="64775"/>
            <a:ext cx="9619774" cy="1008380"/>
          </a:xfrm>
          <a:prstGeom prst="rect">
            <a:avLst/>
          </a:prstGeom>
        </p:spPr>
        <p:txBody>
          <a:bodyPr lIns="104287" tIns="52144" rIns="104287" bIns="52144"/>
          <a:lstStyle/>
          <a:p>
            <a:r>
              <a:rPr lang="en-US" smtClean="0"/>
              <a:t>Click to edit Master title style</a:t>
            </a:r>
            <a:endParaRPr lang="en-GB"/>
          </a:p>
        </p:txBody>
      </p:sp>
      <p:sp>
        <p:nvSpPr>
          <p:cNvPr id="3" name="Rectangle 4"/>
          <p:cNvSpPr>
            <a:spLocks noGrp="1" noChangeArrowheads="1"/>
          </p:cNvSpPr>
          <p:nvPr>
            <p:ph type="dt" sz="half" idx="10"/>
          </p:nvPr>
        </p:nvSpPr>
        <p:spPr>
          <a:xfrm>
            <a:off x="534432" y="6887095"/>
            <a:ext cx="2494016" cy="525198"/>
          </a:xfrm>
          <a:prstGeom prst="rect">
            <a:avLst/>
          </a:prstGeom>
          <a:ln/>
        </p:spPr>
        <p:txBody>
          <a:bodyPr lIns="104287" tIns="52144" rIns="104287" bIns="52144"/>
          <a:lstStyle>
            <a:lvl1pPr>
              <a:defRPr/>
            </a:lvl1pPr>
          </a:lstStyle>
          <a:p>
            <a:pPr>
              <a:defRPr/>
            </a:pPr>
            <a:endParaRPr lang="en-GB"/>
          </a:p>
        </p:txBody>
      </p:sp>
      <p:sp>
        <p:nvSpPr>
          <p:cNvPr id="4" name="Rectangle 5"/>
          <p:cNvSpPr>
            <a:spLocks noGrp="1" noChangeArrowheads="1"/>
          </p:cNvSpPr>
          <p:nvPr>
            <p:ph type="ftr" sz="quarter" idx="11"/>
          </p:nvPr>
        </p:nvSpPr>
        <p:spPr>
          <a:xfrm>
            <a:off x="3651952" y="6887095"/>
            <a:ext cx="3384735" cy="525198"/>
          </a:xfrm>
          <a:prstGeom prst="rect">
            <a:avLst/>
          </a:prstGeom>
          <a:ln/>
        </p:spPr>
        <p:txBody>
          <a:bodyPr lIns="104287" tIns="52144" rIns="104287" bIns="52144"/>
          <a:lstStyle>
            <a:lvl1pPr>
              <a:defRPr/>
            </a:lvl1pPr>
          </a:lstStyle>
          <a:p>
            <a:pPr>
              <a:defRPr/>
            </a:pPr>
            <a:endParaRPr lang="en-GB"/>
          </a:p>
        </p:txBody>
      </p:sp>
      <p:sp>
        <p:nvSpPr>
          <p:cNvPr id="5" name="Rectangle 6"/>
          <p:cNvSpPr>
            <a:spLocks noGrp="1" noChangeArrowheads="1"/>
          </p:cNvSpPr>
          <p:nvPr>
            <p:ph type="sldNum" sz="quarter" idx="12"/>
          </p:nvPr>
        </p:nvSpPr>
        <p:spPr>
          <a:xfrm>
            <a:off x="7660190" y="6887095"/>
            <a:ext cx="2494016" cy="525198"/>
          </a:xfrm>
          <a:prstGeom prst="rect">
            <a:avLst/>
          </a:prstGeom>
          <a:ln/>
        </p:spPr>
        <p:txBody>
          <a:bodyPr lIns="104287" tIns="52144" rIns="104287" bIns="52144"/>
          <a:lstStyle>
            <a:lvl1pPr>
              <a:defRPr/>
            </a:lvl1pPr>
          </a:lstStyle>
          <a:p>
            <a:pPr>
              <a:defRPr/>
            </a:pPr>
            <a:fld id="{9168B466-940D-4069-937A-3DB6EA0E2CEA}" type="slidenum">
              <a:rPr lang="en-GB"/>
              <a:pPr>
                <a:defRPr/>
              </a:pPr>
              <a:t>‹#›</a:t>
            </a:fld>
            <a:endParaRPr lang="en-GB"/>
          </a:p>
        </p:txBody>
      </p:sp>
    </p:spTree>
    <p:extLst>
      <p:ext uri="{BB962C8B-B14F-4D97-AF65-F5344CB8AC3E}">
        <p14:creationId xmlns:p14="http://schemas.microsoft.com/office/powerpoint/2010/main" val="2079048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2567138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256713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2567138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2567138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2567138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2567138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256713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256713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descr="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67128"/>
            <a:ext cx="10688638" cy="6302375"/>
          </a:xfrm>
          <a:prstGeom prst="rect">
            <a:avLst/>
          </a:prstGeom>
        </p:spPr>
      </p:pic>
      <p:sp>
        <p:nvSpPr>
          <p:cNvPr id="8" name="Rectangle 7"/>
          <p:cNvSpPr/>
          <p:nvPr/>
        </p:nvSpPr>
        <p:spPr>
          <a:xfrm>
            <a:off x="-128210" y="-61336"/>
            <a:ext cx="10886464" cy="2485327"/>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10" name="Rectangle 14"/>
          <p:cNvSpPr/>
          <p:nvPr/>
        </p:nvSpPr>
        <p:spPr>
          <a:xfrm>
            <a:off x="-59692" y="-32319"/>
            <a:ext cx="3941490" cy="1949581"/>
          </a:xfrm>
          <a:custGeom>
            <a:avLst/>
            <a:gdLst>
              <a:gd name="connsiteX0" fmla="*/ 0 w 3089297"/>
              <a:gd name="connsiteY0" fmla="*/ 0 h 1455615"/>
              <a:gd name="connsiteX1" fmla="*/ 3089297 w 3089297"/>
              <a:gd name="connsiteY1" fmla="*/ 0 h 1455615"/>
              <a:gd name="connsiteX2" fmla="*/ 3089297 w 3089297"/>
              <a:gd name="connsiteY2" fmla="*/ 1455615 h 1455615"/>
              <a:gd name="connsiteX3" fmla="*/ 0 w 3089297"/>
              <a:gd name="connsiteY3" fmla="*/ 1455615 h 1455615"/>
              <a:gd name="connsiteX4" fmla="*/ 0 w 3089297"/>
              <a:gd name="connsiteY4" fmla="*/ 0 h 1455615"/>
              <a:gd name="connsiteX0" fmla="*/ 0 w 3226066"/>
              <a:gd name="connsiteY0" fmla="*/ 19538 h 1475153"/>
              <a:gd name="connsiteX1" fmla="*/ 3226066 w 3226066"/>
              <a:gd name="connsiteY1" fmla="*/ 0 h 1475153"/>
              <a:gd name="connsiteX2" fmla="*/ 3089297 w 3226066"/>
              <a:gd name="connsiteY2" fmla="*/ 1475153 h 1475153"/>
              <a:gd name="connsiteX3" fmla="*/ 0 w 3226066"/>
              <a:gd name="connsiteY3" fmla="*/ 1475153 h 1475153"/>
              <a:gd name="connsiteX4" fmla="*/ 0 w 3226066"/>
              <a:gd name="connsiteY4" fmla="*/ 19538 h 1475153"/>
              <a:gd name="connsiteX0" fmla="*/ 0 w 3226066"/>
              <a:gd name="connsiteY0" fmla="*/ 19538 h 1475153"/>
              <a:gd name="connsiteX1" fmla="*/ 3226066 w 3226066"/>
              <a:gd name="connsiteY1" fmla="*/ 0 h 1475153"/>
              <a:gd name="connsiteX2" fmla="*/ 2698527 w 3226066"/>
              <a:gd name="connsiteY2" fmla="*/ 996460 h 1475153"/>
              <a:gd name="connsiteX3" fmla="*/ 0 w 3226066"/>
              <a:gd name="connsiteY3" fmla="*/ 1475153 h 1475153"/>
              <a:gd name="connsiteX4" fmla="*/ 0 w 3226066"/>
              <a:gd name="connsiteY4" fmla="*/ 19538 h 1475153"/>
              <a:gd name="connsiteX0" fmla="*/ 0 w 3226066"/>
              <a:gd name="connsiteY0" fmla="*/ 19538 h 1475153"/>
              <a:gd name="connsiteX1" fmla="*/ 3226066 w 3226066"/>
              <a:gd name="connsiteY1" fmla="*/ 0 h 1475153"/>
              <a:gd name="connsiteX2" fmla="*/ 3040450 w 3226066"/>
              <a:gd name="connsiteY2" fmla="*/ 1357921 h 1475153"/>
              <a:gd name="connsiteX3" fmla="*/ 0 w 3226066"/>
              <a:gd name="connsiteY3" fmla="*/ 1475153 h 1475153"/>
              <a:gd name="connsiteX4" fmla="*/ 0 w 3226066"/>
              <a:gd name="connsiteY4" fmla="*/ 19538 h 1475153"/>
              <a:gd name="connsiteX0" fmla="*/ 9769 w 3235835"/>
              <a:gd name="connsiteY0" fmla="*/ 19538 h 1357921"/>
              <a:gd name="connsiteX1" fmla="*/ 3235835 w 3235835"/>
              <a:gd name="connsiteY1" fmla="*/ 0 h 1357921"/>
              <a:gd name="connsiteX2" fmla="*/ 3050219 w 3235835"/>
              <a:gd name="connsiteY2" fmla="*/ 1357921 h 1357921"/>
              <a:gd name="connsiteX3" fmla="*/ 0 w 3235835"/>
              <a:gd name="connsiteY3" fmla="*/ 830384 h 1357921"/>
              <a:gd name="connsiteX4" fmla="*/ 9769 w 3235835"/>
              <a:gd name="connsiteY4" fmla="*/ 19538 h 1357921"/>
              <a:gd name="connsiteX0" fmla="*/ 0 w 3226066"/>
              <a:gd name="connsiteY0" fmla="*/ 19538 h 1357921"/>
              <a:gd name="connsiteX1" fmla="*/ 3226066 w 3226066"/>
              <a:gd name="connsiteY1" fmla="*/ 0 h 1357921"/>
              <a:gd name="connsiteX2" fmla="*/ 3040450 w 3226066"/>
              <a:gd name="connsiteY2" fmla="*/ 1357921 h 1357921"/>
              <a:gd name="connsiteX3" fmla="*/ 0 w 3226066"/>
              <a:gd name="connsiteY3" fmla="*/ 1172308 h 1357921"/>
              <a:gd name="connsiteX4" fmla="*/ 0 w 3226066"/>
              <a:gd name="connsiteY4" fmla="*/ 19538 h 1357921"/>
              <a:gd name="connsiteX0" fmla="*/ 0 w 3226066"/>
              <a:gd name="connsiteY0" fmla="*/ 19538 h 1334349"/>
              <a:gd name="connsiteX1" fmla="*/ 3226066 w 3226066"/>
              <a:gd name="connsiteY1" fmla="*/ 0 h 1334349"/>
              <a:gd name="connsiteX2" fmla="*/ 3040450 w 3226066"/>
              <a:gd name="connsiteY2" fmla="*/ 1334349 h 1334349"/>
              <a:gd name="connsiteX3" fmla="*/ 0 w 3226066"/>
              <a:gd name="connsiteY3" fmla="*/ 1172308 h 1334349"/>
              <a:gd name="connsiteX4" fmla="*/ 0 w 3226066"/>
              <a:gd name="connsiteY4" fmla="*/ 19538 h 1334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066" h="1334349">
                <a:moveTo>
                  <a:pt x="0" y="19538"/>
                </a:moveTo>
                <a:lnTo>
                  <a:pt x="3226066" y="0"/>
                </a:lnTo>
                <a:lnTo>
                  <a:pt x="3040450" y="1334349"/>
                </a:lnTo>
                <a:lnTo>
                  <a:pt x="0" y="1172308"/>
                </a:lnTo>
                <a:lnTo>
                  <a:pt x="0" y="19538"/>
                </a:lnTo>
                <a:close/>
              </a:path>
            </a:pathLst>
          </a:custGeom>
          <a:solidFill>
            <a:srgbClr val="5261AC"/>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15" name="Rectangle 11"/>
          <p:cNvSpPr/>
          <p:nvPr/>
        </p:nvSpPr>
        <p:spPr>
          <a:xfrm>
            <a:off x="-151050" y="1660698"/>
            <a:ext cx="10919625" cy="2790285"/>
          </a:xfrm>
          <a:custGeom>
            <a:avLst/>
            <a:gdLst>
              <a:gd name="connsiteX0" fmla="*/ 0 w 9273222"/>
              <a:gd name="connsiteY0" fmla="*/ 0 h 2095566"/>
              <a:gd name="connsiteX1" fmla="*/ 9273222 w 9273222"/>
              <a:gd name="connsiteY1" fmla="*/ 0 h 2095566"/>
              <a:gd name="connsiteX2" fmla="*/ 9273222 w 9273222"/>
              <a:gd name="connsiteY2" fmla="*/ 2095566 h 2095566"/>
              <a:gd name="connsiteX3" fmla="*/ 0 w 9273222"/>
              <a:gd name="connsiteY3" fmla="*/ 2095566 h 2095566"/>
              <a:gd name="connsiteX4" fmla="*/ 0 w 9273222"/>
              <a:gd name="connsiteY4" fmla="*/ 0 h 2095566"/>
              <a:gd name="connsiteX0" fmla="*/ 0 w 9292760"/>
              <a:gd name="connsiteY0" fmla="*/ 0 h 2505874"/>
              <a:gd name="connsiteX1" fmla="*/ 9292760 w 9292760"/>
              <a:gd name="connsiteY1" fmla="*/ 410308 h 2505874"/>
              <a:gd name="connsiteX2" fmla="*/ 9292760 w 9292760"/>
              <a:gd name="connsiteY2" fmla="*/ 2505874 h 2505874"/>
              <a:gd name="connsiteX3" fmla="*/ 19538 w 9292760"/>
              <a:gd name="connsiteY3" fmla="*/ 2505874 h 2505874"/>
              <a:gd name="connsiteX4" fmla="*/ 0 w 9292760"/>
              <a:gd name="connsiteY4" fmla="*/ 0 h 2505874"/>
              <a:gd name="connsiteX0" fmla="*/ 0 w 9302529"/>
              <a:gd name="connsiteY0" fmla="*/ 0 h 2505874"/>
              <a:gd name="connsiteX1" fmla="*/ 9292760 w 9302529"/>
              <a:gd name="connsiteY1" fmla="*/ 410308 h 2505874"/>
              <a:gd name="connsiteX2" fmla="*/ 9302529 w 9302529"/>
              <a:gd name="connsiteY2" fmla="*/ 1724336 h 2505874"/>
              <a:gd name="connsiteX3" fmla="*/ 19538 w 9302529"/>
              <a:gd name="connsiteY3" fmla="*/ 2505874 h 2505874"/>
              <a:gd name="connsiteX4" fmla="*/ 0 w 9302529"/>
              <a:gd name="connsiteY4" fmla="*/ 0 h 2505874"/>
              <a:gd name="connsiteX0" fmla="*/ 0 w 9302529"/>
              <a:gd name="connsiteY0" fmla="*/ 0 h 2369105"/>
              <a:gd name="connsiteX1" fmla="*/ 9292760 w 9302529"/>
              <a:gd name="connsiteY1" fmla="*/ 410308 h 2369105"/>
              <a:gd name="connsiteX2" fmla="*/ 9302529 w 9302529"/>
              <a:gd name="connsiteY2" fmla="*/ 1724336 h 2369105"/>
              <a:gd name="connsiteX3" fmla="*/ 19538 w 9302529"/>
              <a:gd name="connsiteY3" fmla="*/ 2369105 h 2369105"/>
              <a:gd name="connsiteX4" fmla="*/ 0 w 9302529"/>
              <a:gd name="connsiteY4" fmla="*/ 0 h 2369105"/>
              <a:gd name="connsiteX0" fmla="*/ 0 w 9312299"/>
              <a:gd name="connsiteY0" fmla="*/ 0 h 2369105"/>
              <a:gd name="connsiteX1" fmla="*/ 9292760 w 9312299"/>
              <a:gd name="connsiteY1" fmla="*/ 410308 h 2369105"/>
              <a:gd name="connsiteX2" fmla="*/ 9312299 w 9312299"/>
              <a:gd name="connsiteY2" fmla="*/ 1896011 h 2369105"/>
              <a:gd name="connsiteX3" fmla="*/ 19538 w 9312299"/>
              <a:gd name="connsiteY3" fmla="*/ 2369105 h 2369105"/>
              <a:gd name="connsiteX4" fmla="*/ 0 w 9312299"/>
              <a:gd name="connsiteY4" fmla="*/ 0 h 2369105"/>
              <a:gd name="connsiteX0" fmla="*/ 0 w 9313238"/>
              <a:gd name="connsiteY0" fmla="*/ 0 h 2369105"/>
              <a:gd name="connsiteX1" fmla="*/ 9312298 w 9313238"/>
              <a:gd name="connsiteY1" fmla="*/ 398863 h 2369105"/>
              <a:gd name="connsiteX2" fmla="*/ 9312299 w 9313238"/>
              <a:gd name="connsiteY2" fmla="*/ 1896011 h 2369105"/>
              <a:gd name="connsiteX3" fmla="*/ 19538 w 9313238"/>
              <a:gd name="connsiteY3" fmla="*/ 2369105 h 2369105"/>
              <a:gd name="connsiteX4" fmla="*/ 0 w 9313238"/>
              <a:gd name="connsiteY4" fmla="*/ 0 h 2369105"/>
              <a:gd name="connsiteX0" fmla="*/ 0 w 9332777"/>
              <a:gd name="connsiteY0" fmla="*/ 0 h 2586560"/>
              <a:gd name="connsiteX1" fmla="*/ 9331837 w 9332777"/>
              <a:gd name="connsiteY1" fmla="*/ 616318 h 2586560"/>
              <a:gd name="connsiteX2" fmla="*/ 9331838 w 9332777"/>
              <a:gd name="connsiteY2" fmla="*/ 2113466 h 2586560"/>
              <a:gd name="connsiteX3" fmla="*/ 39077 w 9332777"/>
              <a:gd name="connsiteY3" fmla="*/ 2586560 h 2586560"/>
              <a:gd name="connsiteX4" fmla="*/ 0 w 9332777"/>
              <a:gd name="connsiteY4" fmla="*/ 0 h 2586560"/>
              <a:gd name="connsiteX0" fmla="*/ 0 w 9341607"/>
              <a:gd name="connsiteY0" fmla="*/ 0 h 2586560"/>
              <a:gd name="connsiteX1" fmla="*/ 9331837 w 9341607"/>
              <a:gd name="connsiteY1" fmla="*/ 616318 h 2586560"/>
              <a:gd name="connsiteX2" fmla="*/ 9341607 w 9341607"/>
              <a:gd name="connsiteY2" fmla="*/ 2342365 h 2586560"/>
              <a:gd name="connsiteX3" fmla="*/ 39077 w 9341607"/>
              <a:gd name="connsiteY3" fmla="*/ 2586560 h 2586560"/>
              <a:gd name="connsiteX4" fmla="*/ 0 w 9341607"/>
              <a:gd name="connsiteY4" fmla="*/ 0 h 2586560"/>
              <a:gd name="connsiteX0" fmla="*/ 0 w 9341607"/>
              <a:gd name="connsiteY0" fmla="*/ 0 h 2964244"/>
              <a:gd name="connsiteX1" fmla="*/ 9331837 w 9341607"/>
              <a:gd name="connsiteY1" fmla="*/ 616318 h 2964244"/>
              <a:gd name="connsiteX2" fmla="*/ 9341607 w 9341607"/>
              <a:gd name="connsiteY2" fmla="*/ 2342365 h 2964244"/>
              <a:gd name="connsiteX3" fmla="*/ 9770 w 9341607"/>
              <a:gd name="connsiteY3" fmla="*/ 2964244 h 2964244"/>
              <a:gd name="connsiteX4" fmla="*/ 0 w 9341607"/>
              <a:gd name="connsiteY4" fmla="*/ 0 h 296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1607" h="2964244">
                <a:moveTo>
                  <a:pt x="0" y="0"/>
                </a:moveTo>
                <a:lnTo>
                  <a:pt x="9331837" y="616318"/>
                </a:lnTo>
                <a:cubicBezTo>
                  <a:pt x="9335093" y="1054327"/>
                  <a:pt x="9338351" y="1904356"/>
                  <a:pt x="9341607" y="2342365"/>
                </a:cubicBezTo>
                <a:lnTo>
                  <a:pt x="9770" y="2964244"/>
                </a:lnTo>
                <a:cubicBezTo>
                  <a:pt x="6513" y="1976163"/>
                  <a:pt x="3257" y="988081"/>
                  <a:pt x="0" y="0"/>
                </a:cubicBezTo>
                <a:close/>
              </a:path>
            </a:pathLst>
          </a:custGeom>
          <a:solidFill>
            <a:srgbClr val="50C9B5"/>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11" name="Text Placeholder 7"/>
          <p:cNvSpPr>
            <a:spLocks noGrp="1"/>
          </p:cNvSpPr>
          <p:nvPr>
            <p:ph type="body" sz="quarter" idx="11" hasCustomPrompt="1"/>
          </p:nvPr>
        </p:nvSpPr>
        <p:spPr>
          <a:xfrm>
            <a:off x="498986" y="2431503"/>
            <a:ext cx="9603762" cy="1257038"/>
          </a:xfrm>
          <a:prstGeom prst="rect">
            <a:avLst/>
          </a:prstGeom>
        </p:spPr>
        <p:txBody>
          <a:bodyPr lIns="104287" tIns="52144" rIns="104287" bIns="52144">
            <a:noAutofit/>
          </a:bodyPr>
          <a:lstStyle>
            <a:lvl1pPr marL="0" indent="0" algn="ctr">
              <a:lnSpc>
                <a:spcPct val="90000"/>
              </a:lnSpc>
              <a:buNone/>
              <a:defRPr sz="5500" b="1" baseline="0">
                <a:solidFill>
                  <a:srgbClr val="FFFFFF"/>
                </a:solidFill>
                <a:latin typeface="Arial"/>
                <a:cs typeface="Arial"/>
              </a:defRPr>
            </a:lvl1pPr>
            <a:lvl2pPr marL="521437" indent="0">
              <a:buNone/>
              <a:defRPr sz="5500" b="1">
                <a:solidFill>
                  <a:srgbClr val="FFFFFF"/>
                </a:solidFill>
                <a:latin typeface="Arial"/>
                <a:cs typeface="Arial"/>
              </a:defRPr>
            </a:lvl2pPr>
            <a:lvl3pPr marL="1042873" indent="0">
              <a:buNone/>
              <a:defRPr sz="5500" b="1">
                <a:solidFill>
                  <a:srgbClr val="FFFFFF"/>
                </a:solidFill>
                <a:latin typeface="Arial"/>
                <a:cs typeface="Arial"/>
              </a:defRPr>
            </a:lvl3pPr>
            <a:lvl4pPr marL="1564310" indent="0">
              <a:buNone/>
              <a:defRPr sz="5500" b="1">
                <a:solidFill>
                  <a:srgbClr val="FFFFFF"/>
                </a:solidFill>
                <a:latin typeface="Arial"/>
                <a:cs typeface="Arial"/>
              </a:defRPr>
            </a:lvl4pPr>
            <a:lvl5pPr marL="2085746" indent="0">
              <a:buNone/>
              <a:defRPr sz="5500" b="1">
                <a:solidFill>
                  <a:srgbClr val="FFFFFF"/>
                </a:solidFill>
                <a:latin typeface="Arial"/>
                <a:cs typeface="Arial"/>
              </a:defRPr>
            </a:lvl5pPr>
          </a:lstStyle>
          <a:p>
            <a:pPr lvl="0"/>
            <a:r>
              <a:rPr lang="ga-IE" dirty="0" smtClean="0"/>
              <a:t>TITLE OF PRESENTATION</a:t>
            </a:r>
            <a:endParaRPr lang="en-US" dirty="0"/>
          </a:p>
        </p:txBody>
      </p:sp>
      <p:sp>
        <p:nvSpPr>
          <p:cNvPr id="12" name="Text Placeholder 9"/>
          <p:cNvSpPr>
            <a:spLocks noGrp="1"/>
          </p:cNvSpPr>
          <p:nvPr>
            <p:ph type="body" sz="quarter" idx="12" hasCustomPrompt="1"/>
          </p:nvPr>
        </p:nvSpPr>
        <p:spPr>
          <a:xfrm>
            <a:off x="994637" y="3261673"/>
            <a:ext cx="8899776" cy="425995"/>
          </a:xfrm>
          <a:prstGeom prst="rect">
            <a:avLst/>
          </a:prstGeom>
        </p:spPr>
        <p:txBody>
          <a:bodyPr lIns="104287" tIns="52144" rIns="104287" bIns="52144">
            <a:normAutofit/>
          </a:bodyPr>
          <a:lstStyle>
            <a:lvl1pPr marL="0" indent="0" algn="ctr">
              <a:buNone/>
              <a:defRPr sz="2100" b="0">
                <a:solidFill>
                  <a:srgbClr val="FFFFFF"/>
                </a:solidFill>
                <a:latin typeface="Arial"/>
                <a:cs typeface="Arial"/>
              </a:defRPr>
            </a:lvl1pPr>
          </a:lstStyle>
          <a:p>
            <a:pPr lvl="0"/>
            <a:r>
              <a:rPr lang="ga-IE" dirty="0" smtClean="0"/>
              <a:t>FEBRUARY 2015</a:t>
            </a:r>
            <a:endParaRPr lang="en-US" dirty="0"/>
          </a:p>
        </p:txBody>
      </p:sp>
      <p:sp>
        <p:nvSpPr>
          <p:cNvPr id="13" name="TextBox 12"/>
          <p:cNvSpPr txBox="1"/>
          <p:nvPr/>
        </p:nvSpPr>
        <p:spPr>
          <a:xfrm>
            <a:off x="498986" y="471535"/>
            <a:ext cx="2792951" cy="890137"/>
          </a:xfrm>
          <a:prstGeom prst="rect">
            <a:avLst/>
          </a:prstGeom>
          <a:noFill/>
        </p:spPr>
        <p:txBody>
          <a:bodyPr wrap="square" lIns="104287" tIns="52144" rIns="104287" bIns="52144" rtlCol="0">
            <a:spAutoFit/>
          </a:bodyPr>
          <a:lstStyle/>
          <a:p>
            <a:r>
              <a:rPr lang="en-US" sz="1700" b="0" i="0" dirty="0" smtClean="0">
                <a:solidFill>
                  <a:schemeClr val="bg1"/>
                </a:solidFill>
                <a:latin typeface="Arial"/>
                <a:cs typeface="Arial"/>
              </a:rPr>
              <a:t>PENSIONS</a:t>
            </a:r>
          </a:p>
          <a:p>
            <a:r>
              <a:rPr lang="en-US" sz="1700" b="0" i="0" dirty="0" smtClean="0">
                <a:solidFill>
                  <a:schemeClr val="bg1"/>
                </a:solidFill>
                <a:latin typeface="Arial"/>
                <a:cs typeface="Arial"/>
              </a:rPr>
              <a:t>INVESTMENTS</a:t>
            </a:r>
          </a:p>
          <a:p>
            <a:r>
              <a:rPr lang="en-US" sz="1700" b="0" i="0" dirty="0" smtClean="0">
                <a:solidFill>
                  <a:schemeClr val="bg1"/>
                </a:solidFill>
                <a:latin typeface="Arial"/>
                <a:cs typeface="Arial"/>
              </a:rPr>
              <a:t>LIFE INSURANCE</a:t>
            </a:r>
            <a:endParaRPr lang="en-US" sz="1700" b="0" i="0" dirty="0">
              <a:solidFill>
                <a:schemeClr val="bg1"/>
              </a:solidFill>
              <a:latin typeface="Arial"/>
              <a:cs typeface="Arial"/>
            </a:endParaRPr>
          </a:p>
        </p:txBody>
      </p:sp>
      <p:pic>
        <p:nvPicPr>
          <p:cNvPr id="14" name="Picture 13" descr="IL 75 logo.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981" y="322282"/>
            <a:ext cx="4917461" cy="1013606"/>
          </a:xfrm>
          <a:prstGeom prst="rect">
            <a:avLst/>
          </a:prstGeom>
        </p:spPr>
      </p:pic>
    </p:spTree>
    <p:extLst>
      <p:ext uri="{BB962C8B-B14F-4D97-AF65-F5344CB8AC3E}">
        <p14:creationId xmlns:p14="http://schemas.microsoft.com/office/powerpoint/2010/main" val="34756369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2567138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2567138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2567138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1481896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pic>
        <p:nvPicPr>
          <p:cNvPr id="4" name="Picture 10" descr="IL_ppt_final_page_2048x1536 copy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L_ppt_final_page_2048x1536 cop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8"/>
          <p:cNvSpPr>
            <a:spLocks noGrp="1"/>
          </p:cNvSpPr>
          <p:nvPr>
            <p:ph sz="quarter" idx="13"/>
          </p:nvPr>
        </p:nvSpPr>
        <p:spPr>
          <a:xfrm>
            <a:off x="829484" y="2669702"/>
            <a:ext cx="9029672" cy="884738"/>
          </a:xfrm>
          <a:prstGeom prst="rect">
            <a:avLst/>
          </a:prstGeom>
        </p:spPr>
        <p:txBody>
          <a:bodyPr lIns="104287" tIns="52144" rIns="104287" bIns="52144">
            <a:noAutofit/>
          </a:bodyPr>
          <a:lstStyle>
            <a:lvl1pPr marL="0" indent="0" algn="l">
              <a:buNone/>
              <a:defRPr sz="2700" b="1">
                <a:solidFill>
                  <a:srgbClr val="FFFFFF"/>
                </a:solidFill>
                <a:latin typeface="+mj-lt"/>
                <a:cs typeface="Arial"/>
              </a:defRPr>
            </a:lvl1pPr>
            <a:lvl2pPr marL="521437" indent="0">
              <a:buNone/>
              <a:defRPr sz="5500">
                <a:solidFill>
                  <a:srgbClr val="FFFFFF"/>
                </a:solidFill>
                <a:latin typeface="Arial"/>
                <a:cs typeface="Arial"/>
              </a:defRPr>
            </a:lvl2pPr>
            <a:lvl3pPr marL="1042873" indent="0">
              <a:buNone/>
              <a:defRPr sz="5500">
                <a:solidFill>
                  <a:srgbClr val="FFFFFF"/>
                </a:solidFill>
                <a:latin typeface="Arial"/>
                <a:cs typeface="Arial"/>
              </a:defRPr>
            </a:lvl3pPr>
            <a:lvl4pPr marL="1564310" indent="0">
              <a:buNone/>
              <a:defRPr sz="5500">
                <a:solidFill>
                  <a:srgbClr val="FFFFFF"/>
                </a:solidFill>
                <a:latin typeface="Arial"/>
                <a:cs typeface="Arial"/>
              </a:defRPr>
            </a:lvl4pPr>
            <a:lvl5pPr marL="2085746" indent="0">
              <a:buNone/>
              <a:defRPr sz="5500">
                <a:solidFill>
                  <a:srgbClr val="FFFFFF"/>
                </a:solidFill>
                <a:latin typeface="Arial"/>
                <a:cs typeface="Arial"/>
              </a:defRPr>
            </a:lvl5pPr>
          </a:lstStyle>
          <a:p>
            <a:pPr lvl="0"/>
            <a:r>
              <a:rPr lang="en-US" smtClean="0"/>
              <a:t>Click to edit Master text styles</a:t>
            </a:r>
          </a:p>
        </p:txBody>
      </p:sp>
      <p:sp>
        <p:nvSpPr>
          <p:cNvPr id="2" name="Title 1"/>
          <p:cNvSpPr>
            <a:spLocks noGrp="1"/>
          </p:cNvSpPr>
          <p:nvPr>
            <p:ph type="title"/>
          </p:nvPr>
        </p:nvSpPr>
        <p:spPr>
          <a:xfrm>
            <a:off x="294008" y="1081525"/>
            <a:ext cx="9619774" cy="1260475"/>
          </a:xfrm>
          <a:prstGeom prst="rect">
            <a:avLst/>
          </a:prstGeom>
        </p:spPr>
        <p:txBody>
          <a:bodyPr lIns="104287" tIns="52144" rIns="104287" bIns="52144">
            <a:normAutofit/>
          </a:bodyPr>
          <a:lstStyle>
            <a:lvl1pPr>
              <a:defRPr sz="4600"/>
            </a:lvl1pPr>
          </a:lstStyle>
          <a:p>
            <a:r>
              <a:rPr lang="en-US" dirty="0" smtClean="0"/>
              <a:t>Click to edit Master title style</a:t>
            </a:r>
            <a:endParaRPr lang="en-IE" dirty="0"/>
          </a:p>
        </p:txBody>
      </p:sp>
      <p:sp>
        <p:nvSpPr>
          <p:cNvPr id="6" name="Date Placeholder 2"/>
          <p:cNvSpPr>
            <a:spLocks noGrp="1"/>
          </p:cNvSpPr>
          <p:nvPr>
            <p:ph type="dt" sz="half" idx="14"/>
          </p:nvPr>
        </p:nvSpPr>
        <p:spPr>
          <a:xfrm>
            <a:off x="534432" y="7009642"/>
            <a:ext cx="2494016" cy="402652"/>
          </a:xfrm>
          <a:prstGeom prst="rect">
            <a:avLst/>
          </a:prstGeom>
        </p:spPr>
        <p:txBody>
          <a:bodyPr lIns="104287" tIns="52144" rIns="104287" bIns="52144"/>
          <a:lstStyle>
            <a:lvl1pPr>
              <a:defRPr/>
            </a:lvl1pPr>
          </a:lstStyle>
          <a:p>
            <a:pPr>
              <a:defRPr/>
            </a:pPr>
            <a:endParaRPr lang="en-GB"/>
          </a:p>
        </p:txBody>
      </p:sp>
      <p:sp>
        <p:nvSpPr>
          <p:cNvPr id="7" name="Footer Placeholder 3"/>
          <p:cNvSpPr>
            <a:spLocks noGrp="1"/>
          </p:cNvSpPr>
          <p:nvPr>
            <p:ph type="ftr" sz="quarter" idx="15"/>
          </p:nvPr>
        </p:nvSpPr>
        <p:spPr>
          <a:xfrm>
            <a:off x="3651952" y="7009642"/>
            <a:ext cx="3384735" cy="402652"/>
          </a:xfrm>
          <a:prstGeom prst="rect">
            <a:avLst/>
          </a:prstGeom>
        </p:spPr>
        <p:txBody>
          <a:bodyPr lIns="104287" tIns="52144" rIns="104287" bIns="52144"/>
          <a:lstStyle>
            <a:lvl1pPr>
              <a:defRPr/>
            </a:lvl1pPr>
          </a:lstStyle>
          <a:p>
            <a:pPr>
              <a:defRPr/>
            </a:pPr>
            <a:endParaRPr lang="en-GB"/>
          </a:p>
        </p:txBody>
      </p:sp>
      <p:sp>
        <p:nvSpPr>
          <p:cNvPr id="8" name="Slide Number Placeholder 4"/>
          <p:cNvSpPr>
            <a:spLocks noGrp="1"/>
          </p:cNvSpPr>
          <p:nvPr>
            <p:ph type="sldNum" sz="quarter" idx="16"/>
          </p:nvPr>
        </p:nvSpPr>
        <p:spPr>
          <a:xfrm>
            <a:off x="7660190" y="7009642"/>
            <a:ext cx="2494016" cy="402652"/>
          </a:xfrm>
          <a:prstGeom prst="rect">
            <a:avLst/>
          </a:prstGeom>
        </p:spPr>
        <p:txBody>
          <a:bodyPr lIns="104287" tIns="52144" rIns="104287" bIns="52144"/>
          <a:lstStyle>
            <a:lvl1pPr>
              <a:defRPr/>
            </a:lvl1pPr>
          </a:lstStyle>
          <a:p>
            <a:pPr>
              <a:defRPr/>
            </a:pPr>
            <a:fld id="{91B7B546-B759-4679-A8BF-C3A04C91A301}" type="slidenum">
              <a:rPr lang="en-GB"/>
              <a:pPr>
                <a:defRPr/>
              </a:pPr>
              <a:t>‹#›</a:t>
            </a:fld>
            <a:endParaRPr lang="en-GB" dirty="0"/>
          </a:p>
        </p:txBody>
      </p:sp>
    </p:spTree>
    <p:extLst>
      <p:ext uri="{BB962C8B-B14F-4D97-AF65-F5344CB8AC3E}">
        <p14:creationId xmlns:p14="http://schemas.microsoft.com/office/powerpoint/2010/main" val="400759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128210" y="2332379"/>
            <a:ext cx="10886464" cy="5336667"/>
          </a:xfrm>
          <a:prstGeom prst="rect">
            <a:avLst/>
          </a:prstGeom>
          <a:solidFill>
            <a:srgbClr val="D7D3C7"/>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8" name="Rectangle 14"/>
          <p:cNvSpPr/>
          <p:nvPr/>
        </p:nvSpPr>
        <p:spPr>
          <a:xfrm>
            <a:off x="-59692" y="-32319"/>
            <a:ext cx="3941490" cy="1972542"/>
          </a:xfrm>
          <a:custGeom>
            <a:avLst/>
            <a:gdLst>
              <a:gd name="connsiteX0" fmla="*/ 0 w 3089297"/>
              <a:gd name="connsiteY0" fmla="*/ 0 h 1455615"/>
              <a:gd name="connsiteX1" fmla="*/ 3089297 w 3089297"/>
              <a:gd name="connsiteY1" fmla="*/ 0 h 1455615"/>
              <a:gd name="connsiteX2" fmla="*/ 3089297 w 3089297"/>
              <a:gd name="connsiteY2" fmla="*/ 1455615 h 1455615"/>
              <a:gd name="connsiteX3" fmla="*/ 0 w 3089297"/>
              <a:gd name="connsiteY3" fmla="*/ 1455615 h 1455615"/>
              <a:gd name="connsiteX4" fmla="*/ 0 w 3089297"/>
              <a:gd name="connsiteY4" fmla="*/ 0 h 1455615"/>
              <a:gd name="connsiteX0" fmla="*/ 0 w 3226066"/>
              <a:gd name="connsiteY0" fmla="*/ 19538 h 1475153"/>
              <a:gd name="connsiteX1" fmla="*/ 3226066 w 3226066"/>
              <a:gd name="connsiteY1" fmla="*/ 0 h 1475153"/>
              <a:gd name="connsiteX2" fmla="*/ 3089297 w 3226066"/>
              <a:gd name="connsiteY2" fmla="*/ 1475153 h 1475153"/>
              <a:gd name="connsiteX3" fmla="*/ 0 w 3226066"/>
              <a:gd name="connsiteY3" fmla="*/ 1475153 h 1475153"/>
              <a:gd name="connsiteX4" fmla="*/ 0 w 3226066"/>
              <a:gd name="connsiteY4" fmla="*/ 19538 h 1475153"/>
              <a:gd name="connsiteX0" fmla="*/ 0 w 3226066"/>
              <a:gd name="connsiteY0" fmla="*/ 19538 h 1475153"/>
              <a:gd name="connsiteX1" fmla="*/ 3226066 w 3226066"/>
              <a:gd name="connsiteY1" fmla="*/ 0 h 1475153"/>
              <a:gd name="connsiteX2" fmla="*/ 2698527 w 3226066"/>
              <a:gd name="connsiteY2" fmla="*/ 996460 h 1475153"/>
              <a:gd name="connsiteX3" fmla="*/ 0 w 3226066"/>
              <a:gd name="connsiteY3" fmla="*/ 1475153 h 1475153"/>
              <a:gd name="connsiteX4" fmla="*/ 0 w 3226066"/>
              <a:gd name="connsiteY4" fmla="*/ 19538 h 1475153"/>
              <a:gd name="connsiteX0" fmla="*/ 0 w 3226066"/>
              <a:gd name="connsiteY0" fmla="*/ 19538 h 1475153"/>
              <a:gd name="connsiteX1" fmla="*/ 3226066 w 3226066"/>
              <a:gd name="connsiteY1" fmla="*/ 0 h 1475153"/>
              <a:gd name="connsiteX2" fmla="*/ 3040450 w 3226066"/>
              <a:gd name="connsiteY2" fmla="*/ 1357921 h 1475153"/>
              <a:gd name="connsiteX3" fmla="*/ 0 w 3226066"/>
              <a:gd name="connsiteY3" fmla="*/ 1475153 h 1475153"/>
              <a:gd name="connsiteX4" fmla="*/ 0 w 3226066"/>
              <a:gd name="connsiteY4" fmla="*/ 19538 h 1475153"/>
              <a:gd name="connsiteX0" fmla="*/ 9769 w 3235835"/>
              <a:gd name="connsiteY0" fmla="*/ 19538 h 1357921"/>
              <a:gd name="connsiteX1" fmla="*/ 3235835 w 3235835"/>
              <a:gd name="connsiteY1" fmla="*/ 0 h 1357921"/>
              <a:gd name="connsiteX2" fmla="*/ 3050219 w 3235835"/>
              <a:gd name="connsiteY2" fmla="*/ 1357921 h 1357921"/>
              <a:gd name="connsiteX3" fmla="*/ 0 w 3235835"/>
              <a:gd name="connsiteY3" fmla="*/ 830384 h 1357921"/>
              <a:gd name="connsiteX4" fmla="*/ 9769 w 3235835"/>
              <a:gd name="connsiteY4" fmla="*/ 19538 h 1357921"/>
              <a:gd name="connsiteX0" fmla="*/ 0 w 3226066"/>
              <a:gd name="connsiteY0" fmla="*/ 19538 h 1357921"/>
              <a:gd name="connsiteX1" fmla="*/ 3226066 w 3226066"/>
              <a:gd name="connsiteY1" fmla="*/ 0 h 1357921"/>
              <a:gd name="connsiteX2" fmla="*/ 3040450 w 3226066"/>
              <a:gd name="connsiteY2" fmla="*/ 1357921 h 1357921"/>
              <a:gd name="connsiteX3" fmla="*/ 0 w 3226066"/>
              <a:gd name="connsiteY3" fmla="*/ 1172308 h 1357921"/>
              <a:gd name="connsiteX4" fmla="*/ 0 w 3226066"/>
              <a:gd name="connsiteY4" fmla="*/ 19538 h 1357921"/>
              <a:gd name="connsiteX0" fmla="*/ 0 w 3226066"/>
              <a:gd name="connsiteY0" fmla="*/ 19538 h 1334349"/>
              <a:gd name="connsiteX1" fmla="*/ 3226066 w 3226066"/>
              <a:gd name="connsiteY1" fmla="*/ 0 h 1334349"/>
              <a:gd name="connsiteX2" fmla="*/ 3040450 w 3226066"/>
              <a:gd name="connsiteY2" fmla="*/ 1334349 h 1334349"/>
              <a:gd name="connsiteX3" fmla="*/ 0 w 3226066"/>
              <a:gd name="connsiteY3" fmla="*/ 1172308 h 1334349"/>
              <a:gd name="connsiteX4" fmla="*/ 0 w 3226066"/>
              <a:gd name="connsiteY4" fmla="*/ 19538 h 1334349"/>
              <a:gd name="connsiteX0" fmla="*/ 0 w 3226066"/>
              <a:gd name="connsiteY0" fmla="*/ 19538 h 1334349"/>
              <a:gd name="connsiteX1" fmla="*/ 3226066 w 3226066"/>
              <a:gd name="connsiteY1" fmla="*/ 0 h 1334349"/>
              <a:gd name="connsiteX2" fmla="*/ 3040450 w 3226066"/>
              <a:gd name="connsiteY2" fmla="*/ 1334349 h 1334349"/>
              <a:gd name="connsiteX3" fmla="*/ 0 w 3226066"/>
              <a:gd name="connsiteY3" fmla="*/ 1227312 h 1334349"/>
              <a:gd name="connsiteX4" fmla="*/ 0 w 3226066"/>
              <a:gd name="connsiteY4" fmla="*/ 19538 h 1334349"/>
              <a:gd name="connsiteX0" fmla="*/ 0 w 3226066"/>
              <a:gd name="connsiteY0" fmla="*/ 19538 h 1350064"/>
              <a:gd name="connsiteX1" fmla="*/ 3226066 w 3226066"/>
              <a:gd name="connsiteY1" fmla="*/ 0 h 1350064"/>
              <a:gd name="connsiteX2" fmla="*/ 3040450 w 3226066"/>
              <a:gd name="connsiteY2" fmla="*/ 1350064 h 1350064"/>
              <a:gd name="connsiteX3" fmla="*/ 0 w 3226066"/>
              <a:gd name="connsiteY3" fmla="*/ 1227312 h 1350064"/>
              <a:gd name="connsiteX4" fmla="*/ 0 w 3226066"/>
              <a:gd name="connsiteY4" fmla="*/ 19538 h 135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066" h="1350064">
                <a:moveTo>
                  <a:pt x="0" y="19538"/>
                </a:moveTo>
                <a:lnTo>
                  <a:pt x="3226066" y="0"/>
                </a:lnTo>
                <a:lnTo>
                  <a:pt x="3040450" y="1350064"/>
                </a:lnTo>
                <a:lnTo>
                  <a:pt x="0" y="1227312"/>
                </a:lnTo>
                <a:lnTo>
                  <a:pt x="0" y="19538"/>
                </a:lnTo>
                <a:close/>
              </a:path>
            </a:pathLst>
          </a:custGeom>
          <a:solidFill>
            <a:srgbClr val="5261AC"/>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9" name="TextBox 8"/>
          <p:cNvSpPr txBox="1"/>
          <p:nvPr/>
        </p:nvSpPr>
        <p:spPr>
          <a:xfrm>
            <a:off x="498986" y="471535"/>
            <a:ext cx="2792951" cy="890137"/>
          </a:xfrm>
          <a:prstGeom prst="rect">
            <a:avLst/>
          </a:prstGeom>
          <a:noFill/>
        </p:spPr>
        <p:txBody>
          <a:bodyPr wrap="square" lIns="104287" tIns="52144" rIns="104287" bIns="52144" rtlCol="0">
            <a:spAutoFit/>
          </a:bodyPr>
          <a:lstStyle/>
          <a:p>
            <a:r>
              <a:rPr lang="en-US" sz="1700" b="0" i="0" dirty="0" smtClean="0">
                <a:solidFill>
                  <a:schemeClr val="bg1"/>
                </a:solidFill>
                <a:latin typeface="Arial"/>
                <a:cs typeface="Arial"/>
              </a:rPr>
              <a:t>PENSIONS</a:t>
            </a:r>
          </a:p>
          <a:p>
            <a:r>
              <a:rPr lang="en-US" sz="1700" b="0" i="0" dirty="0" smtClean="0">
                <a:solidFill>
                  <a:schemeClr val="bg1"/>
                </a:solidFill>
                <a:latin typeface="Arial"/>
                <a:cs typeface="Arial"/>
              </a:rPr>
              <a:t>INVESTMENTS</a:t>
            </a:r>
          </a:p>
          <a:p>
            <a:r>
              <a:rPr lang="en-US" sz="1700" b="0" i="0" dirty="0" smtClean="0">
                <a:solidFill>
                  <a:schemeClr val="bg1"/>
                </a:solidFill>
                <a:latin typeface="Arial"/>
                <a:cs typeface="Arial"/>
              </a:rPr>
              <a:t>LIFE INSURANCE</a:t>
            </a:r>
            <a:endParaRPr lang="en-US" sz="1700" b="0" i="0" dirty="0">
              <a:solidFill>
                <a:schemeClr val="bg1"/>
              </a:solidFill>
              <a:latin typeface="Arial"/>
              <a:cs typeface="Arial"/>
            </a:endParaRPr>
          </a:p>
        </p:txBody>
      </p:sp>
      <p:pic>
        <p:nvPicPr>
          <p:cNvPr id="10" name="Picture 9" descr="IL 75 logo.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981" y="322282"/>
            <a:ext cx="4917461" cy="1013606"/>
          </a:xfrm>
          <a:prstGeom prst="rect">
            <a:avLst/>
          </a:prstGeom>
        </p:spPr>
      </p:pic>
      <p:sp>
        <p:nvSpPr>
          <p:cNvPr id="11" name="Rectangle 11"/>
          <p:cNvSpPr/>
          <p:nvPr/>
        </p:nvSpPr>
        <p:spPr>
          <a:xfrm>
            <a:off x="-151050" y="1738496"/>
            <a:ext cx="10919625" cy="2790285"/>
          </a:xfrm>
          <a:custGeom>
            <a:avLst/>
            <a:gdLst>
              <a:gd name="connsiteX0" fmla="*/ 0 w 9273222"/>
              <a:gd name="connsiteY0" fmla="*/ 0 h 2095566"/>
              <a:gd name="connsiteX1" fmla="*/ 9273222 w 9273222"/>
              <a:gd name="connsiteY1" fmla="*/ 0 h 2095566"/>
              <a:gd name="connsiteX2" fmla="*/ 9273222 w 9273222"/>
              <a:gd name="connsiteY2" fmla="*/ 2095566 h 2095566"/>
              <a:gd name="connsiteX3" fmla="*/ 0 w 9273222"/>
              <a:gd name="connsiteY3" fmla="*/ 2095566 h 2095566"/>
              <a:gd name="connsiteX4" fmla="*/ 0 w 9273222"/>
              <a:gd name="connsiteY4" fmla="*/ 0 h 2095566"/>
              <a:gd name="connsiteX0" fmla="*/ 0 w 9292760"/>
              <a:gd name="connsiteY0" fmla="*/ 0 h 2505874"/>
              <a:gd name="connsiteX1" fmla="*/ 9292760 w 9292760"/>
              <a:gd name="connsiteY1" fmla="*/ 410308 h 2505874"/>
              <a:gd name="connsiteX2" fmla="*/ 9292760 w 9292760"/>
              <a:gd name="connsiteY2" fmla="*/ 2505874 h 2505874"/>
              <a:gd name="connsiteX3" fmla="*/ 19538 w 9292760"/>
              <a:gd name="connsiteY3" fmla="*/ 2505874 h 2505874"/>
              <a:gd name="connsiteX4" fmla="*/ 0 w 9292760"/>
              <a:gd name="connsiteY4" fmla="*/ 0 h 2505874"/>
              <a:gd name="connsiteX0" fmla="*/ 0 w 9302529"/>
              <a:gd name="connsiteY0" fmla="*/ 0 h 2505874"/>
              <a:gd name="connsiteX1" fmla="*/ 9292760 w 9302529"/>
              <a:gd name="connsiteY1" fmla="*/ 410308 h 2505874"/>
              <a:gd name="connsiteX2" fmla="*/ 9302529 w 9302529"/>
              <a:gd name="connsiteY2" fmla="*/ 1724336 h 2505874"/>
              <a:gd name="connsiteX3" fmla="*/ 19538 w 9302529"/>
              <a:gd name="connsiteY3" fmla="*/ 2505874 h 2505874"/>
              <a:gd name="connsiteX4" fmla="*/ 0 w 9302529"/>
              <a:gd name="connsiteY4" fmla="*/ 0 h 2505874"/>
              <a:gd name="connsiteX0" fmla="*/ 0 w 9302529"/>
              <a:gd name="connsiteY0" fmla="*/ 0 h 2369105"/>
              <a:gd name="connsiteX1" fmla="*/ 9292760 w 9302529"/>
              <a:gd name="connsiteY1" fmla="*/ 410308 h 2369105"/>
              <a:gd name="connsiteX2" fmla="*/ 9302529 w 9302529"/>
              <a:gd name="connsiteY2" fmla="*/ 1724336 h 2369105"/>
              <a:gd name="connsiteX3" fmla="*/ 19538 w 9302529"/>
              <a:gd name="connsiteY3" fmla="*/ 2369105 h 2369105"/>
              <a:gd name="connsiteX4" fmla="*/ 0 w 9302529"/>
              <a:gd name="connsiteY4" fmla="*/ 0 h 2369105"/>
              <a:gd name="connsiteX0" fmla="*/ 0 w 9312299"/>
              <a:gd name="connsiteY0" fmla="*/ 0 h 2369105"/>
              <a:gd name="connsiteX1" fmla="*/ 9292760 w 9312299"/>
              <a:gd name="connsiteY1" fmla="*/ 410308 h 2369105"/>
              <a:gd name="connsiteX2" fmla="*/ 9312299 w 9312299"/>
              <a:gd name="connsiteY2" fmla="*/ 1896011 h 2369105"/>
              <a:gd name="connsiteX3" fmla="*/ 19538 w 9312299"/>
              <a:gd name="connsiteY3" fmla="*/ 2369105 h 2369105"/>
              <a:gd name="connsiteX4" fmla="*/ 0 w 9312299"/>
              <a:gd name="connsiteY4" fmla="*/ 0 h 2369105"/>
              <a:gd name="connsiteX0" fmla="*/ 0 w 9313238"/>
              <a:gd name="connsiteY0" fmla="*/ 0 h 2369105"/>
              <a:gd name="connsiteX1" fmla="*/ 9312298 w 9313238"/>
              <a:gd name="connsiteY1" fmla="*/ 398863 h 2369105"/>
              <a:gd name="connsiteX2" fmla="*/ 9312299 w 9313238"/>
              <a:gd name="connsiteY2" fmla="*/ 1896011 h 2369105"/>
              <a:gd name="connsiteX3" fmla="*/ 19538 w 9313238"/>
              <a:gd name="connsiteY3" fmla="*/ 2369105 h 2369105"/>
              <a:gd name="connsiteX4" fmla="*/ 0 w 9313238"/>
              <a:gd name="connsiteY4" fmla="*/ 0 h 2369105"/>
              <a:gd name="connsiteX0" fmla="*/ 0 w 9332777"/>
              <a:gd name="connsiteY0" fmla="*/ 0 h 2586560"/>
              <a:gd name="connsiteX1" fmla="*/ 9331837 w 9332777"/>
              <a:gd name="connsiteY1" fmla="*/ 616318 h 2586560"/>
              <a:gd name="connsiteX2" fmla="*/ 9331838 w 9332777"/>
              <a:gd name="connsiteY2" fmla="*/ 2113466 h 2586560"/>
              <a:gd name="connsiteX3" fmla="*/ 39077 w 9332777"/>
              <a:gd name="connsiteY3" fmla="*/ 2586560 h 2586560"/>
              <a:gd name="connsiteX4" fmla="*/ 0 w 9332777"/>
              <a:gd name="connsiteY4" fmla="*/ 0 h 2586560"/>
              <a:gd name="connsiteX0" fmla="*/ 0 w 9341607"/>
              <a:gd name="connsiteY0" fmla="*/ 0 h 2586560"/>
              <a:gd name="connsiteX1" fmla="*/ 9331837 w 9341607"/>
              <a:gd name="connsiteY1" fmla="*/ 616318 h 2586560"/>
              <a:gd name="connsiteX2" fmla="*/ 9341607 w 9341607"/>
              <a:gd name="connsiteY2" fmla="*/ 2342365 h 2586560"/>
              <a:gd name="connsiteX3" fmla="*/ 39077 w 9341607"/>
              <a:gd name="connsiteY3" fmla="*/ 2586560 h 2586560"/>
              <a:gd name="connsiteX4" fmla="*/ 0 w 9341607"/>
              <a:gd name="connsiteY4" fmla="*/ 0 h 2586560"/>
              <a:gd name="connsiteX0" fmla="*/ 0 w 9341607"/>
              <a:gd name="connsiteY0" fmla="*/ 0 h 2964244"/>
              <a:gd name="connsiteX1" fmla="*/ 9331837 w 9341607"/>
              <a:gd name="connsiteY1" fmla="*/ 616318 h 2964244"/>
              <a:gd name="connsiteX2" fmla="*/ 9341607 w 9341607"/>
              <a:gd name="connsiteY2" fmla="*/ 2342365 h 2964244"/>
              <a:gd name="connsiteX3" fmla="*/ 9770 w 9341607"/>
              <a:gd name="connsiteY3" fmla="*/ 2964244 h 2964244"/>
              <a:gd name="connsiteX4" fmla="*/ 0 w 9341607"/>
              <a:gd name="connsiteY4" fmla="*/ 0 h 296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1607" h="2964244">
                <a:moveTo>
                  <a:pt x="0" y="0"/>
                </a:moveTo>
                <a:lnTo>
                  <a:pt x="9331837" y="616318"/>
                </a:lnTo>
                <a:cubicBezTo>
                  <a:pt x="9335093" y="1054327"/>
                  <a:pt x="9338351" y="1904356"/>
                  <a:pt x="9341607" y="2342365"/>
                </a:cubicBezTo>
                <a:lnTo>
                  <a:pt x="9770" y="2964244"/>
                </a:lnTo>
                <a:cubicBezTo>
                  <a:pt x="6513" y="1976163"/>
                  <a:pt x="3257" y="988081"/>
                  <a:pt x="0" y="0"/>
                </a:cubicBezTo>
                <a:close/>
              </a:path>
            </a:pathLst>
          </a:custGeom>
          <a:solidFill>
            <a:srgbClr val="50C9B5"/>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12" name="Content Placeholder 4"/>
          <p:cNvSpPr>
            <a:spLocks noGrp="1"/>
          </p:cNvSpPr>
          <p:nvPr>
            <p:ph sz="quarter" idx="10" hasCustomPrompt="1"/>
          </p:nvPr>
        </p:nvSpPr>
        <p:spPr>
          <a:xfrm>
            <a:off x="152255" y="3336819"/>
            <a:ext cx="10536383" cy="432516"/>
          </a:xfrm>
          <a:prstGeom prst="rect">
            <a:avLst/>
          </a:prstGeom>
        </p:spPr>
        <p:txBody>
          <a:bodyPr lIns="104287" tIns="52144" rIns="104287" bIns="52144">
            <a:noAutofit/>
          </a:bodyPr>
          <a:lstStyle>
            <a:lvl1pPr marL="0" indent="0" algn="ctr">
              <a:buNone/>
              <a:defRPr sz="2300" b="0" cap="all" baseline="0">
                <a:solidFill>
                  <a:schemeClr val="bg1"/>
                </a:solidFill>
                <a:latin typeface="Arial"/>
                <a:cs typeface="Arial"/>
              </a:defRPr>
            </a:lvl1pPr>
            <a:lvl2pPr marL="521437" indent="0">
              <a:buNone/>
              <a:defRPr sz="5000" b="1">
                <a:solidFill>
                  <a:schemeClr val="bg1"/>
                </a:solidFill>
                <a:latin typeface="Arial"/>
                <a:cs typeface="Arial"/>
              </a:defRPr>
            </a:lvl2pPr>
            <a:lvl3pPr marL="1042873" indent="0">
              <a:buNone/>
              <a:defRPr sz="5000" b="1">
                <a:solidFill>
                  <a:schemeClr val="bg1"/>
                </a:solidFill>
                <a:latin typeface="Arial"/>
                <a:cs typeface="Arial"/>
              </a:defRPr>
            </a:lvl3pPr>
            <a:lvl4pPr marL="1564310" indent="0">
              <a:buNone/>
              <a:defRPr sz="5000" b="1">
                <a:solidFill>
                  <a:schemeClr val="bg1"/>
                </a:solidFill>
                <a:latin typeface="Arial"/>
                <a:cs typeface="Arial"/>
              </a:defRPr>
            </a:lvl4pPr>
            <a:lvl5pPr marL="2085746" indent="0">
              <a:buNone/>
              <a:defRPr sz="5000" b="1">
                <a:solidFill>
                  <a:schemeClr val="bg1"/>
                </a:solidFill>
                <a:latin typeface="Arial"/>
                <a:cs typeface="Arial"/>
              </a:defRPr>
            </a:lvl5pPr>
          </a:lstStyle>
          <a:p>
            <a:pPr lvl="0"/>
            <a:r>
              <a:rPr lang="en-US" dirty="0" err="1" smtClean="0"/>
              <a:t>FEBRuary</a:t>
            </a:r>
            <a:r>
              <a:rPr lang="en-US" dirty="0" smtClean="0"/>
              <a:t> 2015</a:t>
            </a:r>
            <a:endParaRPr lang="en-US" dirty="0"/>
          </a:p>
        </p:txBody>
      </p:sp>
      <p:sp>
        <p:nvSpPr>
          <p:cNvPr id="13" name="Content Placeholder 4"/>
          <p:cNvSpPr>
            <a:spLocks noGrp="1"/>
          </p:cNvSpPr>
          <p:nvPr>
            <p:ph sz="quarter" idx="11" hasCustomPrompt="1"/>
          </p:nvPr>
        </p:nvSpPr>
        <p:spPr>
          <a:xfrm>
            <a:off x="152255" y="2599120"/>
            <a:ext cx="10536383" cy="718883"/>
          </a:xfrm>
          <a:prstGeom prst="rect">
            <a:avLst/>
          </a:prstGeom>
        </p:spPr>
        <p:txBody>
          <a:bodyPr lIns="104287" tIns="52144" rIns="104287" bIns="52144">
            <a:noAutofit/>
          </a:bodyPr>
          <a:lstStyle>
            <a:lvl1pPr marL="0" indent="0" algn="ctr">
              <a:lnSpc>
                <a:spcPct val="90000"/>
              </a:lnSpc>
              <a:buNone/>
              <a:defRPr sz="5000" b="1">
                <a:solidFill>
                  <a:schemeClr val="bg1"/>
                </a:solidFill>
                <a:latin typeface="Arial"/>
                <a:cs typeface="Arial"/>
              </a:defRPr>
            </a:lvl1pPr>
            <a:lvl2pPr marL="521437" indent="0">
              <a:buNone/>
              <a:defRPr sz="5000" b="1">
                <a:solidFill>
                  <a:schemeClr val="bg1"/>
                </a:solidFill>
                <a:latin typeface="Arial"/>
                <a:cs typeface="Arial"/>
              </a:defRPr>
            </a:lvl2pPr>
            <a:lvl3pPr marL="1042873" indent="0">
              <a:buNone/>
              <a:defRPr sz="5000" b="1">
                <a:solidFill>
                  <a:schemeClr val="bg1"/>
                </a:solidFill>
                <a:latin typeface="Arial"/>
                <a:cs typeface="Arial"/>
              </a:defRPr>
            </a:lvl3pPr>
            <a:lvl4pPr marL="1564310" indent="0">
              <a:buNone/>
              <a:defRPr sz="5000" b="1">
                <a:solidFill>
                  <a:schemeClr val="bg1"/>
                </a:solidFill>
                <a:latin typeface="Arial"/>
                <a:cs typeface="Arial"/>
              </a:defRPr>
            </a:lvl4pPr>
            <a:lvl5pPr marL="2085746" indent="0">
              <a:buNone/>
              <a:defRPr sz="5000" b="1">
                <a:solidFill>
                  <a:schemeClr val="bg1"/>
                </a:solidFill>
                <a:latin typeface="Arial"/>
                <a:cs typeface="Arial"/>
              </a:defRPr>
            </a:lvl5pPr>
          </a:lstStyle>
          <a:p>
            <a:pPr lvl="0"/>
            <a:r>
              <a:rPr lang="ga-IE" dirty="0" smtClean="0"/>
              <a:t>TITLE OF PRESENTATION</a:t>
            </a:r>
            <a:endParaRPr lang="en-US" dirty="0"/>
          </a:p>
        </p:txBody>
      </p:sp>
    </p:spTree>
    <p:extLst>
      <p:ext uri="{BB962C8B-B14F-4D97-AF65-F5344CB8AC3E}">
        <p14:creationId xmlns:p14="http://schemas.microsoft.com/office/powerpoint/2010/main" val="331059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ectangle 1"/>
          <p:cNvSpPr/>
          <p:nvPr/>
        </p:nvSpPr>
        <p:spPr>
          <a:xfrm>
            <a:off x="0" y="6844591"/>
            <a:ext cx="7397692" cy="743427"/>
          </a:xfrm>
          <a:custGeom>
            <a:avLst/>
            <a:gdLst>
              <a:gd name="connsiteX0" fmla="*/ 0 w 5939693"/>
              <a:gd name="connsiteY0" fmla="*/ 0 h 517769"/>
              <a:gd name="connsiteX1" fmla="*/ 5939693 w 5939693"/>
              <a:gd name="connsiteY1" fmla="*/ 0 h 517769"/>
              <a:gd name="connsiteX2" fmla="*/ 5939693 w 5939693"/>
              <a:gd name="connsiteY2" fmla="*/ 517769 h 517769"/>
              <a:gd name="connsiteX3" fmla="*/ 0 w 5939693"/>
              <a:gd name="connsiteY3" fmla="*/ 517769 h 517769"/>
              <a:gd name="connsiteX4" fmla="*/ 0 w 5939693"/>
              <a:gd name="connsiteY4" fmla="*/ 0 h 517769"/>
              <a:gd name="connsiteX0" fmla="*/ 0 w 5939693"/>
              <a:gd name="connsiteY0" fmla="*/ 0 h 517769"/>
              <a:gd name="connsiteX1" fmla="*/ 5939693 w 5939693"/>
              <a:gd name="connsiteY1" fmla="*/ 0 h 517769"/>
              <a:gd name="connsiteX2" fmla="*/ 5763846 w 5939693"/>
              <a:gd name="connsiteY2" fmla="*/ 517769 h 517769"/>
              <a:gd name="connsiteX3" fmla="*/ 0 w 5939693"/>
              <a:gd name="connsiteY3" fmla="*/ 517769 h 517769"/>
              <a:gd name="connsiteX4" fmla="*/ 0 w 5939693"/>
              <a:gd name="connsiteY4" fmla="*/ 0 h 517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9693" h="517769">
                <a:moveTo>
                  <a:pt x="0" y="0"/>
                </a:moveTo>
                <a:lnTo>
                  <a:pt x="5939693" y="0"/>
                </a:lnTo>
                <a:lnTo>
                  <a:pt x="5763846" y="517769"/>
                </a:lnTo>
                <a:lnTo>
                  <a:pt x="0" y="517769"/>
                </a:lnTo>
                <a:lnTo>
                  <a:pt x="0" y="0"/>
                </a:lnTo>
                <a:close/>
              </a:path>
            </a:pathLst>
          </a:custGeom>
          <a:solidFill>
            <a:srgbClr val="5261AC"/>
          </a:solidFill>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7" name="TextBox 6"/>
          <p:cNvSpPr txBox="1"/>
          <p:nvPr/>
        </p:nvSpPr>
        <p:spPr>
          <a:xfrm>
            <a:off x="606744" y="7061928"/>
            <a:ext cx="4532774" cy="274584"/>
          </a:xfrm>
          <a:prstGeom prst="rect">
            <a:avLst/>
          </a:prstGeom>
          <a:noFill/>
        </p:spPr>
        <p:txBody>
          <a:bodyPr wrap="square" lIns="104287" tIns="52144" rIns="104287" bIns="52144" rtlCol="0">
            <a:spAutoFit/>
          </a:bodyPr>
          <a:lstStyle/>
          <a:p>
            <a:r>
              <a:rPr lang="en-US" sz="1100" b="0" i="0" dirty="0" smtClean="0">
                <a:solidFill>
                  <a:srgbClr val="FFFFFF"/>
                </a:solidFill>
                <a:latin typeface="Arial"/>
                <a:cs typeface="Arial"/>
              </a:rPr>
              <a:t>PENSIONS</a:t>
            </a:r>
            <a:r>
              <a:rPr lang="en-US" sz="1100" b="1" i="0" dirty="0" smtClean="0">
                <a:solidFill>
                  <a:srgbClr val="FFFFFF"/>
                </a:solidFill>
                <a:latin typeface="Arial"/>
                <a:cs typeface="Arial"/>
              </a:rPr>
              <a:t>    </a:t>
            </a:r>
            <a:r>
              <a:rPr lang="en-US" sz="1100" b="0" i="0" dirty="0" smtClean="0">
                <a:solidFill>
                  <a:srgbClr val="FFFFFF"/>
                </a:solidFill>
                <a:latin typeface="Arial"/>
                <a:cs typeface="Arial"/>
              </a:rPr>
              <a:t>INVESTMENTS    LIFE INSURANCE</a:t>
            </a:r>
            <a:endParaRPr lang="en-US" sz="1100" b="0" i="0" dirty="0">
              <a:solidFill>
                <a:srgbClr val="FFFFFF"/>
              </a:solidFill>
              <a:latin typeface="Arial"/>
              <a:cs typeface="Arial"/>
            </a:endParaRPr>
          </a:p>
        </p:txBody>
      </p:sp>
      <p:pic>
        <p:nvPicPr>
          <p:cNvPr id="8" name="Picture 7" descr="IL 75 logo.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7692" y="6820706"/>
            <a:ext cx="3053357" cy="629371"/>
          </a:xfrm>
          <a:prstGeom prst="rect">
            <a:avLst/>
          </a:prstGeom>
        </p:spPr>
      </p:pic>
      <p:sp>
        <p:nvSpPr>
          <p:cNvPr id="9" name="Content Placeholder 2"/>
          <p:cNvSpPr>
            <a:spLocks noGrp="1"/>
          </p:cNvSpPr>
          <p:nvPr>
            <p:ph idx="13" hasCustomPrompt="1"/>
          </p:nvPr>
        </p:nvSpPr>
        <p:spPr>
          <a:xfrm>
            <a:off x="715019" y="1751775"/>
            <a:ext cx="9463849" cy="4309986"/>
          </a:xfrm>
          <a:prstGeom prst="rect">
            <a:avLst/>
          </a:prstGeom>
        </p:spPr>
        <p:txBody>
          <a:bodyPr lIns="104287" tIns="52144" rIns="104287" bIns="52144"/>
          <a:lstStyle>
            <a:lvl1pPr marL="0" indent="0" algn="l">
              <a:buFont typeface="Arial"/>
              <a:buNone/>
              <a:defRPr sz="1900" b="1">
                <a:solidFill>
                  <a:srgbClr val="50C9B5"/>
                </a:solidFill>
                <a:latin typeface="Arial"/>
                <a:cs typeface="Arial"/>
              </a:defRPr>
            </a:lvl1pPr>
            <a:lvl2pPr marL="0" marR="0" indent="0" algn="l" defTabSz="521437" rtl="0" eaLnBrk="1" fontAlgn="auto" latinLnBrk="0" hangingPunct="1">
              <a:lnSpc>
                <a:spcPct val="100000"/>
              </a:lnSpc>
              <a:spcBef>
                <a:spcPct val="20000"/>
              </a:spcBef>
              <a:spcAft>
                <a:spcPts val="0"/>
              </a:spcAft>
              <a:buClrTx/>
              <a:buSzTx/>
              <a:buFont typeface="+mj-lt"/>
              <a:buNone/>
              <a:tabLst/>
              <a:defRPr sz="1600" b="1" baseline="0">
                <a:solidFill>
                  <a:srgbClr val="675D53"/>
                </a:solidFill>
                <a:latin typeface="Arial"/>
                <a:cs typeface="Arial"/>
              </a:defRPr>
            </a:lvl2pPr>
            <a:lvl3pPr marL="103202" marR="0" indent="99580" algn="l" defTabSz="521437" rtl="0" eaLnBrk="1" fontAlgn="auto" latinLnBrk="0" hangingPunct="1">
              <a:lnSpc>
                <a:spcPct val="100000"/>
              </a:lnSpc>
              <a:spcBef>
                <a:spcPct val="20000"/>
              </a:spcBef>
              <a:spcAft>
                <a:spcPts val="0"/>
              </a:spcAft>
              <a:buClrTx/>
              <a:buSzTx/>
              <a:buFontTx/>
              <a:buNone/>
              <a:tabLst/>
              <a:defRPr sz="1600">
                <a:solidFill>
                  <a:srgbClr val="675D53"/>
                </a:solidFill>
                <a:latin typeface="Arial"/>
                <a:cs typeface="Arial"/>
              </a:defRPr>
            </a:lvl3pPr>
            <a:lvl4pPr marL="0" indent="0" algn="l">
              <a:buFont typeface="Arial"/>
              <a:buNone/>
              <a:defRPr sz="1600">
                <a:solidFill>
                  <a:srgbClr val="675D53"/>
                </a:solidFill>
                <a:latin typeface="Arial"/>
                <a:cs typeface="Arial"/>
              </a:defRPr>
            </a:lvl4pPr>
            <a:lvl5pPr marL="0" indent="0" algn="l">
              <a:buFont typeface="Arial"/>
              <a:buNone/>
              <a:defRPr sz="1600">
                <a:solidFill>
                  <a:srgbClr val="675D53"/>
                </a:solidFill>
                <a:latin typeface="Arial"/>
                <a:cs typeface="Arial"/>
              </a:defRPr>
            </a:lvl5pPr>
          </a:lstStyle>
          <a:p>
            <a:pPr lvl="0"/>
            <a:r>
              <a:rPr lang="ga-IE" dirty="0" smtClean="0"/>
              <a:t>TITLE    </a:t>
            </a:r>
          </a:p>
          <a:p>
            <a:pPr lvl="1"/>
            <a:r>
              <a:rPr lang="ga-IE" dirty="0" smtClean="0"/>
              <a:t>1. SUBHEADING   </a:t>
            </a:r>
          </a:p>
          <a:p>
            <a:pPr lvl="2"/>
            <a:r>
              <a:rPr lang="ga-IE" dirty="0" smtClean="0"/>
              <a:t>Body text  </a:t>
            </a:r>
          </a:p>
          <a:p>
            <a:pPr lvl="3"/>
            <a:r>
              <a:rPr lang="ga-IE" dirty="0" smtClean="0"/>
              <a:t>Fourth level</a:t>
            </a:r>
          </a:p>
          <a:p>
            <a:pPr lvl="4"/>
            <a:r>
              <a:rPr lang="ga-IE" dirty="0" smtClean="0"/>
              <a:t>Fifth level</a:t>
            </a:r>
            <a:endParaRPr lang="en-US" dirty="0" smtClean="0"/>
          </a:p>
          <a:p>
            <a:pPr lvl="2"/>
            <a:endParaRPr lang="fr-FR" sz="1400" dirty="0"/>
          </a:p>
        </p:txBody>
      </p:sp>
      <p:sp>
        <p:nvSpPr>
          <p:cNvPr id="10" name="Content Placeholder 12"/>
          <p:cNvSpPr>
            <a:spLocks noGrp="1"/>
          </p:cNvSpPr>
          <p:nvPr>
            <p:ph sz="quarter" idx="14" hasCustomPrompt="1"/>
          </p:nvPr>
        </p:nvSpPr>
        <p:spPr>
          <a:xfrm>
            <a:off x="685383" y="1098137"/>
            <a:ext cx="9465754" cy="606604"/>
          </a:xfrm>
          <a:prstGeom prst="rect">
            <a:avLst/>
          </a:prstGeom>
        </p:spPr>
        <p:txBody>
          <a:bodyPr lIns="104287" tIns="52144" rIns="104287" bIns="52144">
            <a:normAutofit/>
          </a:bodyPr>
          <a:lstStyle>
            <a:lvl1pPr marL="0" indent="0" algn="l">
              <a:buNone/>
              <a:defRPr lang="en-US" sz="2700" b="1" kern="1200" dirty="0">
                <a:solidFill>
                  <a:srgbClr val="5261AC"/>
                </a:solidFill>
                <a:latin typeface="Arial"/>
                <a:ea typeface="+mn-ea"/>
                <a:cs typeface="Arial"/>
              </a:defRPr>
            </a:lvl1pPr>
          </a:lstStyle>
          <a:p>
            <a:pPr algn="l"/>
            <a:r>
              <a:rPr lang="ga-IE" sz="2700" dirty="0" smtClean="0">
                <a:solidFill>
                  <a:srgbClr val="5261AC"/>
                </a:solidFill>
                <a:latin typeface="Arial"/>
                <a:cs typeface="Arial"/>
              </a:rPr>
              <a:t>MAPS IN SUMMARY</a:t>
            </a:r>
            <a:endParaRPr lang="en-US" dirty="0"/>
          </a:p>
        </p:txBody>
      </p:sp>
      <p:cxnSp>
        <p:nvCxnSpPr>
          <p:cNvPr id="11" name="Straight Connector 10"/>
          <p:cNvCxnSpPr>
            <a:cxnSpLocks/>
          </p:cNvCxnSpPr>
          <p:nvPr/>
        </p:nvCxnSpPr>
        <p:spPr>
          <a:xfrm>
            <a:off x="777242" y="1628018"/>
            <a:ext cx="9465585" cy="0"/>
          </a:xfrm>
          <a:prstGeom prst="line">
            <a:avLst/>
          </a:prstGeom>
          <a:ln w="38100" cmpd="sng">
            <a:solidFill>
              <a:srgbClr val="B7B0AC"/>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51524" y="6371812"/>
            <a:ext cx="428619" cy="320750"/>
          </a:xfrm>
          <a:prstGeom prst="rect">
            <a:avLst/>
          </a:prstGeom>
        </p:spPr>
        <p:txBody>
          <a:bodyPr wrap="none" lIns="104287" tIns="52144" rIns="104287" bIns="52144">
            <a:spAutoFit/>
          </a:bodyPr>
          <a:lstStyle/>
          <a:p>
            <a:pPr marL="0" marR="0" indent="0" algn="l" defTabSz="521437" rtl="0" eaLnBrk="1" fontAlgn="auto" latinLnBrk="0" hangingPunct="1">
              <a:lnSpc>
                <a:spcPct val="100000"/>
              </a:lnSpc>
              <a:spcBef>
                <a:spcPts val="0"/>
              </a:spcBef>
              <a:spcAft>
                <a:spcPts val="0"/>
              </a:spcAft>
              <a:buClrTx/>
              <a:buSzTx/>
              <a:buFontTx/>
              <a:buNone/>
              <a:tabLst/>
              <a:defRPr/>
            </a:pPr>
            <a:fld id="{2E45DCD8-7BF4-3E4B-AFC7-06AA84B80CCF}" type="slidenum">
              <a:rPr kumimoji="0" lang="en-US" sz="1400" b="0" i="0" u="none" strike="noStrike" kern="1200" cap="none" spc="0" normalizeH="0" baseline="0" noProof="0" smtClean="0">
                <a:ln>
                  <a:noFill/>
                </a:ln>
                <a:solidFill>
                  <a:srgbClr val="C1BCB9"/>
                </a:solidFill>
                <a:effectLst/>
                <a:uLnTx/>
                <a:uFillTx/>
                <a:latin typeface="Arial"/>
                <a:ea typeface="+mn-ea"/>
                <a:cs typeface="Arial"/>
              </a:rPr>
              <a:pPr marL="0" marR="0" indent="0" algn="l" defTabSz="521437" rtl="0" eaLnBrk="1" fontAlgn="auto" latinLnBrk="0" hangingPunct="1">
                <a:lnSpc>
                  <a:spcPct val="100000"/>
                </a:lnSpc>
                <a:spcBef>
                  <a:spcPts val="0"/>
                </a:spcBef>
                <a:spcAft>
                  <a:spcPts val="0"/>
                </a:spcAft>
                <a:buClrTx/>
                <a:buSzTx/>
                <a:buFontTx/>
                <a:buNone/>
                <a:tabLst/>
                <a:defRPr/>
              </a:pPr>
              <a:t>‹#›</a:t>
            </a:fld>
            <a:endParaRPr lang="en-US" dirty="0"/>
          </a:p>
        </p:txBody>
      </p:sp>
    </p:spTree>
    <p:extLst>
      <p:ext uri="{BB962C8B-B14F-4D97-AF65-F5344CB8AC3E}">
        <p14:creationId xmlns:p14="http://schemas.microsoft.com/office/powerpoint/2010/main" val="2863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1"/>
          <p:cNvSpPr/>
          <p:nvPr/>
        </p:nvSpPr>
        <p:spPr>
          <a:xfrm>
            <a:off x="0" y="6844591"/>
            <a:ext cx="7397692" cy="743427"/>
          </a:xfrm>
          <a:custGeom>
            <a:avLst/>
            <a:gdLst>
              <a:gd name="connsiteX0" fmla="*/ 0 w 5939693"/>
              <a:gd name="connsiteY0" fmla="*/ 0 h 517769"/>
              <a:gd name="connsiteX1" fmla="*/ 5939693 w 5939693"/>
              <a:gd name="connsiteY1" fmla="*/ 0 h 517769"/>
              <a:gd name="connsiteX2" fmla="*/ 5939693 w 5939693"/>
              <a:gd name="connsiteY2" fmla="*/ 517769 h 517769"/>
              <a:gd name="connsiteX3" fmla="*/ 0 w 5939693"/>
              <a:gd name="connsiteY3" fmla="*/ 517769 h 517769"/>
              <a:gd name="connsiteX4" fmla="*/ 0 w 5939693"/>
              <a:gd name="connsiteY4" fmla="*/ 0 h 517769"/>
              <a:gd name="connsiteX0" fmla="*/ 0 w 5939693"/>
              <a:gd name="connsiteY0" fmla="*/ 0 h 517769"/>
              <a:gd name="connsiteX1" fmla="*/ 5939693 w 5939693"/>
              <a:gd name="connsiteY1" fmla="*/ 0 h 517769"/>
              <a:gd name="connsiteX2" fmla="*/ 5763846 w 5939693"/>
              <a:gd name="connsiteY2" fmla="*/ 517769 h 517769"/>
              <a:gd name="connsiteX3" fmla="*/ 0 w 5939693"/>
              <a:gd name="connsiteY3" fmla="*/ 517769 h 517769"/>
              <a:gd name="connsiteX4" fmla="*/ 0 w 5939693"/>
              <a:gd name="connsiteY4" fmla="*/ 0 h 517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9693" h="517769">
                <a:moveTo>
                  <a:pt x="0" y="0"/>
                </a:moveTo>
                <a:lnTo>
                  <a:pt x="5939693" y="0"/>
                </a:lnTo>
                <a:lnTo>
                  <a:pt x="5763846" y="517769"/>
                </a:lnTo>
                <a:lnTo>
                  <a:pt x="0" y="517769"/>
                </a:lnTo>
                <a:lnTo>
                  <a:pt x="0" y="0"/>
                </a:lnTo>
                <a:close/>
              </a:path>
            </a:pathLst>
          </a:custGeom>
          <a:solidFill>
            <a:srgbClr val="5261AC"/>
          </a:solidFill>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pic>
        <p:nvPicPr>
          <p:cNvPr id="7" name="Picture 6" descr="IL 75 logo.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7692" y="6820706"/>
            <a:ext cx="3053357" cy="629371"/>
          </a:xfrm>
          <a:prstGeom prst="rect">
            <a:avLst/>
          </a:prstGeom>
        </p:spPr>
      </p:pic>
      <p:sp>
        <p:nvSpPr>
          <p:cNvPr id="10" name="Rectangle 9"/>
          <p:cNvSpPr/>
          <p:nvPr/>
        </p:nvSpPr>
        <p:spPr>
          <a:xfrm>
            <a:off x="751524" y="6371812"/>
            <a:ext cx="428619" cy="320750"/>
          </a:xfrm>
          <a:prstGeom prst="rect">
            <a:avLst/>
          </a:prstGeom>
        </p:spPr>
        <p:txBody>
          <a:bodyPr wrap="none" lIns="104287" tIns="52144" rIns="104287" bIns="52144">
            <a:spAutoFit/>
          </a:bodyPr>
          <a:lstStyle/>
          <a:p>
            <a:pPr marL="0" marR="0" indent="0" algn="l" defTabSz="521437" rtl="0" eaLnBrk="1" fontAlgn="auto" latinLnBrk="0" hangingPunct="1">
              <a:lnSpc>
                <a:spcPct val="100000"/>
              </a:lnSpc>
              <a:spcBef>
                <a:spcPts val="0"/>
              </a:spcBef>
              <a:spcAft>
                <a:spcPts val="0"/>
              </a:spcAft>
              <a:buClrTx/>
              <a:buSzTx/>
              <a:buFontTx/>
              <a:buNone/>
              <a:tabLst/>
              <a:defRPr/>
            </a:pPr>
            <a:fld id="{2E45DCD8-7BF4-3E4B-AFC7-06AA84B80CCF}" type="slidenum">
              <a:rPr kumimoji="0" lang="en-US" sz="1400" b="0" i="0" u="none" strike="noStrike" kern="1200" cap="none" spc="0" normalizeH="0" baseline="0" noProof="0" smtClean="0">
                <a:ln>
                  <a:noFill/>
                </a:ln>
                <a:solidFill>
                  <a:srgbClr val="C1BCB9"/>
                </a:solidFill>
                <a:effectLst/>
                <a:uLnTx/>
                <a:uFillTx/>
                <a:latin typeface="Arial"/>
                <a:ea typeface="+mn-ea"/>
                <a:cs typeface="Arial"/>
              </a:rPr>
              <a:pPr marL="0" marR="0" indent="0" algn="l" defTabSz="521437" rtl="0" eaLnBrk="1" fontAlgn="auto" latinLnBrk="0" hangingPunct="1">
                <a:lnSpc>
                  <a:spcPct val="100000"/>
                </a:lnSpc>
                <a:spcBef>
                  <a:spcPts val="0"/>
                </a:spcBef>
                <a:spcAft>
                  <a:spcPts val="0"/>
                </a:spcAft>
                <a:buClrTx/>
                <a:buSzTx/>
                <a:buFontTx/>
                <a:buNone/>
                <a:tabLst/>
                <a:defRPr/>
              </a:pPr>
              <a:t>‹#›</a:t>
            </a:fld>
            <a:endParaRPr lang="en-US" dirty="0"/>
          </a:p>
        </p:txBody>
      </p:sp>
    </p:spTree>
    <p:extLst>
      <p:ext uri="{BB962C8B-B14F-4D97-AF65-F5344CB8AC3E}">
        <p14:creationId xmlns:p14="http://schemas.microsoft.com/office/powerpoint/2010/main" val="7917221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Rectangle 7"/>
          <p:cNvSpPr/>
          <p:nvPr/>
        </p:nvSpPr>
        <p:spPr>
          <a:xfrm>
            <a:off x="-59692" y="4385592"/>
            <a:ext cx="10886464" cy="3273555"/>
          </a:xfrm>
          <a:prstGeom prst="rect">
            <a:avLst/>
          </a:prstGeom>
          <a:solidFill>
            <a:srgbClr val="5261AC"/>
          </a:solidFill>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9" name="Rectangle 11"/>
          <p:cNvSpPr/>
          <p:nvPr/>
        </p:nvSpPr>
        <p:spPr>
          <a:xfrm>
            <a:off x="-117297" y="1671038"/>
            <a:ext cx="10885873" cy="3986119"/>
          </a:xfrm>
          <a:custGeom>
            <a:avLst/>
            <a:gdLst>
              <a:gd name="connsiteX0" fmla="*/ 0 w 9273222"/>
              <a:gd name="connsiteY0" fmla="*/ 0 h 2095566"/>
              <a:gd name="connsiteX1" fmla="*/ 9273222 w 9273222"/>
              <a:gd name="connsiteY1" fmla="*/ 0 h 2095566"/>
              <a:gd name="connsiteX2" fmla="*/ 9273222 w 9273222"/>
              <a:gd name="connsiteY2" fmla="*/ 2095566 h 2095566"/>
              <a:gd name="connsiteX3" fmla="*/ 0 w 9273222"/>
              <a:gd name="connsiteY3" fmla="*/ 2095566 h 2095566"/>
              <a:gd name="connsiteX4" fmla="*/ 0 w 9273222"/>
              <a:gd name="connsiteY4" fmla="*/ 0 h 2095566"/>
              <a:gd name="connsiteX0" fmla="*/ 0 w 9292760"/>
              <a:gd name="connsiteY0" fmla="*/ 0 h 2505874"/>
              <a:gd name="connsiteX1" fmla="*/ 9292760 w 9292760"/>
              <a:gd name="connsiteY1" fmla="*/ 410308 h 2505874"/>
              <a:gd name="connsiteX2" fmla="*/ 9292760 w 9292760"/>
              <a:gd name="connsiteY2" fmla="*/ 2505874 h 2505874"/>
              <a:gd name="connsiteX3" fmla="*/ 19538 w 9292760"/>
              <a:gd name="connsiteY3" fmla="*/ 2505874 h 2505874"/>
              <a:gd name="connsiteX4" fmla="*/ 0 w 9292760"/>
              <a:gd name="connsiteY4" fmla="*/ 0 h 2505874"/>
              <a:gd name="connsiteX0" fmla="*/ 0 w 9302529"/>
              <a:gd name="connsiteY0" fmla="*/ 0 h 2505874"/>
              <a:gd name="connsiteX1" fmla="*/ 9292760 w 9302529"/>
              <a:gd name="connsiteY1" fmla="*/ 410308 h 2505874"/>
              <a:gd name="connsiteX2" fmla="*/ 9302529 w 9302529"/>
              <a:gd name="connsiteY2" fmla="*/ 1724336 h 2505874"/>
              <a:gd name="connsiteX3" fmla="*/ 19538 w 9302529"/>
              <a:gd name="connsiteY3" fmla="*/ 2505874 h 2505874"/>
              <a:gd name="connsiteX4" fmla="*/ 0 w 9302529"/>
              <a:gd name="connsiteY4" fmla="*/ 0 h 2505874"/>
              <a:gd name="connsiteX0" fmla="*/ 0 w 9302529"/>
              <a:gd name="connsiteY0" fmla="*/ 0 h 2369105"/>
              <a:gd name="connsiteX1" fmla="*/ 9292760 w 9302529"/>
              <a:gd name="connsiteY1" fmla="*/ 410308 h 2369105"/>
              <a:gd name="connsiteX2" fmla="*/ 9302529 w 9302529"/>
              <a:gd name="connsiteY2" fmla="*/ 1724336 h 2369105"/>
              <a:gd name="connsiteX3" fmla="*/ 19538 w 9302529"/>
              <a:gd name="connsiteY3" fmla="*/ 2369105 h 2369105"/>
              <a:gd name="connsiteX4" fmla="*/ 0 w 9302529"/>
              <a:gd name="connsiteY4" fmla="*/ 0 h 2369105"/>
              <a:gd name="connsiteX0" fmla="*/ 0 w 9312299"/>
              <a:gd name="connsiteY0" fmla="*/ 0 h 2369105"/>
              <a:gd name="connsiteX1" fmla="*/ 9292760 w 9312299"/>
              <a:gd name="connsiteY1" fmla="*/ 410308 h 2369105"/>
              <a:gd name="connsiteX2" fmla="*/ 9312299 w 9312299"/>
              <a:gd name="connsiteY2" fmla="*/ 1896011 h 2369105"/>
              <a:gd name="connsiteX3" fmla="*/ 19538 w 9312299"/>
              <a:gd name="connsiteY3" fmla="*/ 2369105 h 2369105"/>
              <a:gd name="connsiteX4" fmla="*/ 0 w 9312299"/>
              <a:gd name="connsiteY4" fmla="*/ 0 h 2369105"/>
              <a:gd name="connsiteX0" fmla="*/ 0 w 9313238"/>
              <a:gd name="connsiteY0" fmla="*/ 0 h 2369105"/>
              <a:gd name="connsiteX1" fmla="*/ 9312298 w 9313238"/>
              <a:gd name="connsiteY1" fmla="*/ 398863 h 2369105"/>
              <a:gd name="connsiteX2" fmla="*/ 9312299 w 9313238"/>
              <a:gd name="connsiteY2" fmla="*/ 1896011 h 2369105"/>
              <a:gd name="connsiteX3" fmla="*/ 19538 w 9313238"/>
              <a:gd name="connsiteY3" fmla="*/ 2369105 h 2369105"/>
              <a:gd name="connsiteX4" fmla="*/ 0 w 9313238"/>
              <a:gd name="connsiteY4" fmla="*/ 0 h 2369105"/>
              <a:gd name="connsiteX0" fmla="*/ 0 w 9322068"/>
              <a:gd name="connsiteY0" fmla="*/ 0 h 3612753"/>
              <a:gd name="connsiteX1" fmla="*/ 9312298 w 9322068"/>
              <a:gd name="connsiteY1" fmla="*/ 398863 h 3612753"/>
              <a:gd name="connsiteX2" fmla="*/ 9322068 w 9322068"/>
              <a:gd name="connsiteY2" fmla="*/ 3612753 h 3612753"/>
              <a:gd name="connsiteX3" fmla="*/ 19538 w 9322068"/>
              <a:gd name="connsiteY3" fmla="*/ 2369105 h 3612753"/>
              <a:gd name="connsiteX4" fmla="*/ 0 w 9322068"/>
              <a:gd name="connsiteY4" fmla="*/ 0 h 3612753"/>
              <a:gd name="connsiteX0" fmla="*/ 0 w 9322068"/>
              <a:gd name="connsiteY0" fmla="*/ 0 h 4497865"/>
              <a:gd name="connsiteX1" fmla="*/ 9312298 w 9322068"/>
              <a:gd name="connsiteY1" fmla="*/ 398863 h 4497865"/>
              <a:gd name="connsiteX2" fmla="*/ 9322068 w 9322068"/>
              <a:gd name="connsiteY2" fmla="*/ 3612753 h 4497865"/>
              <a:gd name="connsiteX3" fmla="*/ 9769 w 9322068"/>
              <a:gd name="connsiteY3" fmla="*/ 4497865 h 4497865"/>
              <a:gd name="connsiteX4" fmla="*/ 0 w 9322068"/>
              <a:gd name="connsiteY4" fmla="*/ 0 h 4497865"/>
              <a:gd name="connsiteX0" fmla="*/ 0 w 9322068"/>
              <a:gd name="connsiteY0" fmla="*/ 0 h 4497865"/>
              <a:gd name="connsiteX1" fmla="*/ 9302528 w 9322068"/>
              <a:gd name="connsiteY1" fmla="*/ 994000 h 4497865"/>
              <a:gd name="connsiteX2" fmla="*/ 9322068 w 9322068"/>
              <a:gd name="connsiteY2" fmla="*/ 3612753 h 4497865"/>
              <a:gd name="connsiteX3" fmla="*/ 9769 w 9322068"/>
              <a:gd name="connsiteY3" fmla="*/ 4497865 h 4497865"/>
              <a:gd name="connsiteX4" fmla="*/ 0 w 9322068"/>
              <a:gd name="connsiteY4" fmla="*/ 0 h 4497865"/>
              <a:gd name="connsiteX0" fmla="*/ 10203 w 9312732"/>
              <a:gd name="connsiteY0" fmla="*/ 0 h 4234632"/>
              <a:gd name="connsiteX1" fmla="*/ 9293192 w 9312732"/>
              <a:gd name="connsiteY1" fmla="*/ 730767 h 4234632"/>
              <a:gd name="connsiteX2" fmla="*/ 9312732 w 9312732"/>
              <a:gd name="connsiteY2" fmla="*/ 3349520 h 4234632"/>
              <a:gd name="connsiteX3" fmla="*/ 433 w 9312732"/>
              <a:gd name="connsiteY3" fmla="*/ 4234632 h 4234632"/>
              <a:gd name="connsiteX4" fmla="*/ 10203 w 9312732"/>
              <a:gd name="connsiteY4" fmla="*/ 0 h 423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732" h="4234632">
                <a:moveTo>
                  <a:pt x="10203" y="0"/>
                </a:moveTo>
                <a:lnTo>
                  <a:pt x="9293192" y="730767"/>
                </a:lnTo>
                <a:cubicBezTo>
                  <a:pt x="9296448" y="1168776"/>
                  <a:pt x="9309476" y="2911511"/>
                  <a:pt x="9312732" y="3349520"/>
                </a:cubicBezTo>
                <a:lnTo>
                  <a:pt x="433" y="4234632"/>
                </a:lnTo>
                <a:cubicBezTo>
                  <a:pt x="-2823" y="2735344"/>
                  <a:pt x="13459" y="1499288"/>
                  <a:pt x="10203" y="0"/>
                </a:cubicBezTo>
                <a:close/>
              </a:path>
            </a:pathLst>
          </a:custGeom>
          <a:solidFill>
            <a:srgbClr val="50C9B5"/>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10" name="Rectangle 14"/>
          <p:cNvSpPr/>
          <p:nvPr/>
        </p:nvSpPr>
        <p:spPr>
          <a:xfrm>
            <a:off x="-59692" y="-32319"/>
            <a:ext cx="3941490" cy="1949581"/>
          </a:xfrm>
          <a:custGeom>
            <a:avLst/>
            <a:gdLst>
              <a:gd name="connsiteX0" fmla="*/ 0 w 3089297"/>
              <a:gd name="connsiteY0" fmla="*/ 0 h 1455615"/>
              <a:gd name="connsiteX1" fmla="*/ 3089297 w 3089297"/>
              <a:gd name="connsiteY1" fmla="*/ 0 h 1455615"/>
              <a:gd name="connsiteX2" fmla="*/ 3089297 w 3089297"/>
              <a:gd name="connsiteY2" fmla="*/ 1455615 h 1455615"/>
              <a:gd name="connsiteX3" fmla="*/ 0 w 3089297"/>
              <a:gd name="connsiteY3" fmla="*/ 1455615 h 1455615"/>
              <a:gd name="connsiteX4" fmla="*/ 0 w 3089297"/>
              <a:gd name="connsiteY4" fmla="*/ 0 h 1455615"/>
              <a:gd name="connsiteX0" fmla="*/ 0 w 3226066"/>
              <a:gd name="connsiteY0" fmla="*/ 19538 h 1475153"/>
              <a:gd name="connsiteX1" fmla="*/ 3226066 w 3226066"/>
              <a:gd name="connsiteY1" fmla="*/ 0 h 1475153"/>
              <a:gd name="connsiteX2" fmla="*/ 3089297 w 3226066"/>
              <a:gd name="connsiteY2" fmla="*/ 1475153 h 1475153"/>
              <a:gd name="connsiteX3" fmla="*/ 0 w 3226066"/>
              <a:gd name="connsiteY3" fmla="*/ 1475153 h 1475153"/>
              <a:gd name="connsiteX4" fmla="*/ 0 w 3226066"/>
              <a:gd name="connsiteY4" fmla="*/ 19538 h 1475153"/>
              <a:gd name="connsiteX0" fmla="*/ 0 w 3226066"/>
              <a:gd name="connsiteY0" fmla="*/ 19538 h 1475153"/>
              <a:gd name="connsiteX1" fmla="*/ 3226066 w 3226066"/>
              <a:gd name="connsiteY1" fmla="*/ 0 h 1475153"/>
              <a:gd name="connsiteX2" fmla="*/ 2698527 w 3226066"/>
              <a:gd name="connsiteY2" fmla="*/ 996460 h 1475153"/>
              <a:gd name="connsiteX3" fmla="*/ 0 w 3226066"/>
              <a:gd name="connsiteY3" fmla="*/ 1475153 h 1475153"/>
              <a:gd name="connsiteX4" fmla="*/ 0 w 3226066"/>
              <a:gd name="connsiteY4" fmla="*/ 19538 h 1475153"/>
              <a:gd name="connsiteX0" fmla="*/ 0 w 3226066"/>
              <a:gd name="connsiteY0" fmla="*/ 19538 h 1475153"/>
              <a:gd name="connsiteX1" fmla="*/ 3226066 w 3226066"/>
              <a:gd name="connsiteY1" fmla="*/ 0 h 1475153"/>
              <a:gd name="connsiteX2" fmla="*/ 3040450 w 3226066"/>
              <a:gd name="connsiteY2" fmla="*/ 1357921 h 1475153"/>
              <a:gd name="connsiteX3" fmla="*/ 0 w 3226066"/>
              <a:gd name="connsiteY3" fmla="*/ 1475153 h 1475153"/>
              <a:gd name="connsiteX4" fmla="*/ 0 w 3226066"/>
              <a:gd name="connsiteY4" fmla="*/ 19538 h 1475153"/>
              <a:gd name="connsiteX0" fmla="*/ 9769 w 3235835"/>
              <a:gd name="connsiteY0" fmla="*/ 19538 h 1357921"/>
              <a:gd name="connsiteX1" fmla="*/ 3235835 w 3235835"/>
              <a:gd name="connsiteY1" fmla="*/ 0 h 1357921"/>
              <a:gd name="connsiteX2" fmla="*/ 3050219 w 3235835"/>
              <a:gd name="connsiteY2" fmla="*/ 1357921 h 1357921"/>
              <a:gd name="connsiteX3" fmla="*/ 0 w 3235835"/>
              <a:gd name="connsiteY3" fmla="*/ 830384 h 1357921"/>
              <a:gd name="connsiteX4" fmla="*/ 9769 w 3235835"/>
              <a:gd name="connsiteY4" fmla="*/ 19538 h 1357921"/>
              <a:gd name="connsiteX0" fmla="*/ 0 w 3226066"/>
              <a:gd name="connsiteY0" fmla="*/ 19538 h 1357921"/>
              <a:gd name="connsiteX1" fmla="*/ 3226066 w 3226066"/>
              <a:gd name="connsiteY1" fmla="*/ 0 h 1357921"/>
              <a:gd name="connsiteX2" fmla="*/ 3040450 w 3226066"/>
              <a:gd name="connsiteY2" fmla="*/ 1357921 h 1357921"/>
              <a:gd name="connsiteX3" fmla="*/ 0 w 3226066"/>
              <a:gd name="connsiteY3" fmla="*/ 1172308 h 1357921"/>
              <a:gd name="connsiteX4" fmla="*/ 0 w 3226066"/>
              <a:gd name="connsiteY4" fmla="*/ 19538 h 1357921"/>
              <a:gd name="connsiteX0" fmla="*/ 0 w 3226066"/>
              <a:gd name="connsiteY0" fmla="*/ 19538 h 1334349"/>
              <a:gd name="connsiteX1" fmla="*/ 3226066 w 3226066"/>
              <a:gd name="connsiteY1" fmla="*/ 0 h 1334349"/>
              <a:gd name="connsiteX2" fmla="*/ 3040450 w 3226066"/>
              <a:gd name="connsiteY2" fmla="*/ 1334349 h 1334349"/>
              <a:gd name="connsiteX3" fmla="*/ 0 w 3226066"/>
              <a:gd name="connsiteY3" fmla="*/ 1172308 h 1334349"/>
              <a:gd name="connsiteX4" fmla="*/ 0 w 3226066"/>
              <a:gd name="connsiteY4" fmla="*/ 19538 h 1334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066" h="1334349">
                <a:moveTo>
                  <a:pt x="0" y="19538"/>
                </a:moveTo>
                <a:lnTo>
                  <a:pt x="3226066" y="0"/>
                </a:lnTo>
                <a:lnTo>
                  <a:pt x="3040450" y="1334349"/>
                </a:lnTo>
                <a:lnTo>
                  <a:pt x="0" y="1172308"/>
                </a:lnTo>
                <a:lnTo>
                  <a:pt x="0" y="19538"/>
                </a:lnTo>
                <a:close/>
              </a:path>
            </a:pathLst>
          </a:custGeom>
          <a:solidFill>
            <a:srgbClr val="5261AC"/>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11" name="Text Placeholder 7"/>
          <p:cNvSpPr>
            <a:spLocks noGrp="1"/>
          </p:cNvSpPr>
          <p:nvPr>
            <p:ph type="body" sz="quarter" idx="11" hasCustomPrompt="1"/>
          </p:nvPr>
        </p:nvSpPr>
        <p:spPr>
          <a:xfrm>
            <a:off x="994637" y="3131179"/>
            <a:ext cx="8899776" cy="944431"/>
          </a:xfrm>
          <a:prstGeom prst="rect">
            <a:avLst/>
          </a:prstGeom>
        </p:spPr>
        <p:txBody>
          <a:bodyPr lIns="104287" tIns="52144" rIns="104287" bIns="52144">
            <a:noAutofit/>
          </a:bodyPr>
          <a:lstStyle>
            <a:lvl1pPr marL="0" indent="0" algn="ctr">
              <a:lnSpc>
                <a:spcPct val="90000"/>
              </a:lnSpc>
              <a:buNone/>
              <a:defRPr sz="5500" b="1">
                <a:solidFill>
                  <a:srgbClr val="FFFFFF"/>
                </a:solidFill>
                <a:latin typeface="Arial"/>
                <a:cs typeface="Arial"/>
              </a:defRPr>
            </a:lvl1pPr>
            <a:lvl2pPr marL="521437" indent="0">
              <a:buNone/>
              <a:defRPr sz="5500" b="1">
                <a:solidFill>
                  <a:srgbClr val="FFFFFF"/>
                </a:solidFill>
                <a:latin typeface="Arial"/>
                <a:cs typeface="Arial"/>
              </a:defRPr>
            </a:lvl2pPr>
            <a:lvl3pPr marL="1042873" indent="0">
              <a:buNone/>
              <a:defRPr sz="5500" b="1">
                <a:solidFill>
                  <a:srgbClr val="FFFFFF"/>
                </a:solidFill>
                <a:latin typeface="Arial"/>
                <a:cs typeface="Arial"/>
              </a:defRPr>
            </a:lvl3pPr>
            <a:lvl4pPr marL="1564310" indent="0">
              <a:buNone/>
              <a:defRPr sz="5500" b="1">
                <a:solidFill>
                  <a:srgbClr val="FFFFFF"/>
                </a:solidFill>
                <a:latin typeface="Arial"/>
                <a:cs typeface="Arial"/>
              </a:defRPr>
            </a:lvl4pPr>
            <a:lvl5pPr marL="2085746" indent="0">
              <a:buNone/>
              <a:defRPr sz="5500" b="1">
                <a:solidFill>
                  <a:srgbClr val="FFFFFF"/>
                </a:solidFill>
                <a:latin typeface="Arial"/>
                <a:cs typeface="Arial"/>
              </a:defRPr>
            </a:lvl5pPr>
          </a:lstStyle>
          <a:p>
            <a:pPr lvl="0"/>
            <a:r>
              <a:rPr lang="ga-IE" dirty="0" smtClean="0"/>
              <a:t>THANK YOU</a:t>
            </a:r>
            <a:endParaRPr lang="en-US" dirty="0"/>
          </a:p>
        </p:txBody>
      </p:sp>
      <p:sp>
        <p:nvSpPr>
          <p:cNvPr id="12" name="TextBox 11"/>
          <p:cNvSpPr txBox="1"/>
          <p:nvPr/>
        </p:nvSpPr>
        <p:spPr>
          <a:xfrm>
            <a:off x="498986" y="471535"/>
            <a:ext cx="2792951" cy="890137"/>
          </a:xfrm>
          <a:prstGeom prst="rect">
            <a:avLst/>
          </a:prstGeom>
          <a:noFill/>
        </p:spPr>
        <p:txBody>
          <a:bodyPr wrap="square" lIns="104287" tIns="52144" rIns="104287" bIns="52144" rtlCol="0">
            <a:spAutoFit/>
          </a:bodyPr>
          <a:lstStyle/>
          <a:p>
            <a:r>
              <a:rPr lang="en-US" sz="1700" b="0" i="0" dirty="0" smtClean="0">
                <a:solidFill>
                  <a:schemeClr val="bg1"/>
                </a:solidFill>
                <a:latin typeface="Arial"/>
                <a:cs typeface="Arial"/>
              </a:rPr>
              <a:t>PENSIONS</a:t>
            </a:r>
          </a:p>
          <a:p>
            <a:r>
              <a:rPr lang="en-US" sz="1700" b="0" i="0" dirty="0" smtClean="0">
                <a:solidFill>
                  <a:schemeClr val="bg1"/>
                </a:solidFill>
                <a:latin typeface="Arial"/>
                <a:cs typeface="Arial"/>
              </a:rPr>
              <a:t>INVESTMENTS</a:t>
            </a:r>
          </a:p>
          <a:p>
            <a:r>
              <a:rPr lang="en-US" sz="1700" b="0" i="0" dirty="0" smtClean="0">
                <a:solidFill>
                  <a:schemeClr val="bg1"/>
                </a:solidFill>
                <a:latin typeface="Arial"/>
                <a:cs typeface="Arial"/>
              </a:rPr>
              <a:t>LIFE INSURANCE</a:t>
            </a:r>
            <a:endParaRPr lang="en-US" sz="1700" b="0" i="0" dirty="0">
              <a:solidFill>
                <a:schemeClr val="bg1"/>
              </a:solidFill>
              <a:latin typeface="Arial"/>
              <a:cs typeface="Arial"/>
            </a:endParaRPr>
          </a:p>
        </p:txBody>
      </p:sp>
      <p:pic>
        <p:nvPicPr>
          <p:cNvPr id="13" name="Picture 12" descr="IL 75 logo.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981" y="322282"/>
            <a:ext cx="4917461" cy="1013606"/>
          </a:xfrm>
          <a:prstGeom prst="rect">
            <a:avLst/>
          </a:prstGeom>
        </p:spPr>
      </p:pic>
    </p:spTree>
    <p:extLst>
      <p:ext uri="{BB962C8B-B14F-4D97-AF65-F5344CB8AC3E}">
        <p14:creationId xmlns:p14="http://schemas.microsoft.com/office/powerpoint/2010/main" val="297051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p:cNvSpPr/>
          <p:nvPr/>
        </p:nvSpPr>
        <p:spPr>
          <a:xfrm>
            <a:off x="-59692" y="4385592"/>
            <a:ext cx="10886464" cy="3273555"/>
          </a:xfrm>
          <a:prstGeom prst="rect">
            <a:avLst/>
          </a:prstGeom>
          <a:solidFill>
            <a:srgbClr val="5261AC"/>
          </a:solidFill>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7" name="Rectangle 11"/>
          <p:cNvSpPr/>
          <p:nvPr/>
        </p:nvSpPr>
        <p:spPr>
          <a:xfrm>
            <a:off x="-117297" y="1671038"/>
            <a:ext cx="10885873" cy="3986119"/>
          </a:xfrm>
          <a:custGeom>
            <a:avLst/>
            <a:gdLst>
              <a:gd name="connsiteX0" fmla="*/ 0 w 9273222"/>
              <a:gd name="connsiteY0" fmla="*/ 0 h 2095566"/>
              <a:gd name="connsiteX1" fmla="*/ 9273222 w 9273222"/>
              <a:gd name="connsiteY1" fmla="*/ 0 h 2095566"/>
              <a:gd name="connsiteX2" fmla="*/ 9273222 w 9273222"/>
              <a:gd name="connsiteY2" fmla="*/ 2095566 h 2095566"/>
              <a:gd name="connsiteX3" fmla="*/ 0 w 9273222"/>
              <a:gd name="connsiteY3" fmla="*/ 2095566 h 2095566"/>
              <a:gd name="connsiteX4" fmla="*/ 0 w 9273222"/>
              <a:gd name="connsiteY4" fmla="*/ 0 h 2095566"/>
              <a:gd name="connsiteX0" fmla="*/ 0 w 9292760"/>
              <a:gd name="connsiteY0" fmla="*/ 0 h 2505874"/>
              <a:gd name="connsiteX1" fmla="*/ 9292760 w 9292760"/>
              <a:gd name="connsiteY1" fmla="*/ 410308 h 2505874"/>
              <a:gd name="connsiteX2" fmla="*/ 9292760 w 9292760"/>
              <a:gd name="connsiteY2" fmla="*/ 2505874 h 2505874"/>
              <a:gd name="connsiteX3" fmla="*/ 19538 w 9292760"/>
              <a:gd name="connsiteY3" fmla="*/ 2505874 h 2505874"/>
              <a:gd name="connsiteX4" fmla="*/ 0 w 9292760"/>
              <a:gd name="connsiteY4" fmla="*/ 0 h 2505874"/>
              <a:gd name="connsiteX0" fmla="*/ 0 w 9302529"/>
              <a:gd name="connsiteY0" fmla="*/ 0 h 2505874"/>
              <a:gd name="connsiteX1" fmla="*/ 9292760 w 9302529"/>
              <a:gd name="connsiteY1" fmla="*/ 410308 h 2505874"/>
              <a:gd name="connsiteX2" fmla="*/ 9302529 w 9302529"/>
              <a:gd name="connsiteY2" fmla="*/ 1724336 h 2505874"/>
              <a:gd name="connsiteX3" fmla="*/ 19538 w 9302529"/>
              <a:gd name="connsiteY3" fmla="*/ 2505874 h 2505874"/>
              <a:gd name="connsiteX4" fmla="*/ 0 w 9302529"/>
              <a:gd name="connsiteY4" fmla="*/ 0 h 2505874"/>
              <a:gd name="connsiteX0" fmla="*/ 0 w 9302529"/>
              <a:gd name="connsiteY0" fmla="*/ 0 h 2369105"/>
              <a:gd name="connsiteX1" fmla="*/ 9292760 w 9302529"/>
              <a:gd name="connsiteY1" fmla="*/ 410308 h 2369105"/>
              <a:gd name="connsiteX2" fmla="*/ 9302529 w 9302529"/>
              <a:gd name="connsiteY2" fmla="*/ 1724336 h 2369105"/>
              <a:gd name="connsiteX3" fmla="*/ 19538 w 9302529"/>
              <a:gd name="connsiteY3" fmla="*/ 2369105 h 2369105"/>
              <a:gd name="connsiteX4" fmla="*/ 0 w 9302529"/>
              <a:gd name="connsiteY4" fmla="*/ 0 h 2369105"/>
              <a:gd name="connsiteX0" fmla="*/ 0 w 9312299"/>
              <a:gd name="connsiteY0" fmla="*/ 0 h 2369105"/>
              <a:gd name="connsiteX1" fmla="*/ 9292760 w 9312299"/>
              <a:gd name="connsiteY1" fmla="*/ 410308 h 2369105"/>
              <a:gd name="connsiteX2" fmla="*/ 9312299 w 9312299"/>
              <a:gd name="connsiteY2" fmla="*/ 1896011 h 2369105"/>
              <a:gd name="connsiteX3" fmla="*/ 19538 w 9312299"/>
              <a:gd name="connsiteY3" fmla="*/ 2369105 h 2369105"/>
              <a:gd name="connsiteX4" fmla="*/ 0 w 9312299"/>
              <a:gd name="connsiteY4" fmla="*/ 0 h 2369105"/>
              <a:gd name="connsiteX0" fmla="*/ 0 w 9313238"/>
              <a:gd name="connsiteY0" fmla="*/ 0 h 2369105"/>
              <a:gd name="connsiteX1" fmla="*/ 9312298 w 9313238"/>
              <a:gd name="connsiteY1" fmla="*/ 398863 h 2369105"/>
              <a:gd name="connsiteX2" fmla="*/ 9312299 w 9313238"/>
              <a:gd name="connsiteY2" fmla="*/ 1896011 h 2369105"/>
              <a:gd name="connsiteX3" fmla="*/ 19538 w 9313238"/>
              <a:gd name="connsiteY3" fmla="*/ 2369105 h 2369105"/>
              <a:gd name="connsiteX4" fmla="*/ 0 w 9313238"/>
              <a:gd name="connsiteY4" fmla="*/ 0 h 2369105"/>
              <a:gd name="connsiteX0" fmla="*/ 0 w 9322068"/>
              <a:gd name="connsiteY0" fmla="*/ 0 h 3612753"/>
              <a:gd name="connsiteX1" fmla="*/ 9312298 w 9322068"/>
              <a:gd name="connsiteY1" fmla="*/ 398863 h 3612753"/>
              <a:gd name="connsiteX2" fmla="*/ 9322068 w 9322068"/>
              <a:gd name="connsiteY2" fmla="*/ 3612753 h 3612753"/>
              <a:gd name="connsiteX3" fmla="*/ 19538 w 9322068"/>
              <a:gd name="connsiteY3" fmla="*/ 2369105 h 3612753"/>
              <a:gd name="connsiteX4" fmla="*/ 0 w 9322068"/>
              <a:gd name="connsiteY4" fmla="*/ 0 h 3612753"/>
              <a:gd name="connsiteX0" fmla="*/ 0 w 9322068"/>
              <a:gd name="connsiteY0" fmla="*/ 0 h 4497865"/>
              <a:gd name="connsiteX1" fmla="*/ 9312298 w 9322068"/>
              <a:gd name="connsiteY1" fmla="*/ 398863 h 4497865"/>
              <a:gd name="connsiteX2" fmla="*/ 9322068 w 9322068"/>
              <a:gd name="connsiteY2" fmla="*/ 3612753 h 4497865"/>
              <a:gd name="connsiteX3" fmla="*/ 9769 w 9322068"/>
              <a:gd name="connsiteY3" fmla="*/ 4497865 h 4497865"/>
              <a:gd name="connsiteX4" fmla="*/ 0 w 9322068"/>
              <a:gd name="connsiteY4" fmla="*/ 0 h 4497865"/>
              <a:gd name="connsiteX0" fmla="*/ 0 w 9322068"/>
              <a:gd name="connsiteY0" fmla="*/ 0 h 4497865"/>
              <a:gd name="connsiteX1" fmla="*/ 9302528 w 9322068"/>
              <a:gd name="connsiteY1" fmla="*/ 994000 h 4497865"/>
              <a:gd name="connsiteX2" fmla="*/ 9322068 w 9322068"/>
              <a:gd name="connsiteY2" fmla="*/ 3612753 h 4497865"/>
              <a:gd name="connsiteX3" fmla="*/ 9769 w 9322068"/>
              <a:gd name="connsiteY3" fmla="*/ 4497865 h 4497865"/>
              <a:gd name="connsiteX4" fmla="*/ 0 w 9322068"/>
              <a:gd name="connsiteY4" fmla="*/ 0 h 4497865"/>
              <a:gd name="connsiteX0" fmla="*/ 10203 w 9312732"/>
              <a:gd name="connsiteY0" fmla="*/ 0 h 4234632"/>
              <a:gd name="connsiteX1" fmla="*/ 9293192 w 9312732"/>
              <a:gd name="connsiteY1" fmla="*/ 730767 h 4234632"/>
              <a:gd name="connsiteX2" fmla="*/ 9312732 w 9312732"/>
              <a:gd name="connsiteY2" fmla="*/ 3349520 h 4234632"/>
              <a:gd name="connsiteX3" fmla="*/ 433 w 9312732"/>
              <a:gd name="connsiteY3" fmla="*/ 4234632 h 4234632"/>
              <a:gd name="connsiteX4" fmla="*/ 10203 w 9312732"/>
              <a:gd name="connsiteY4" fmla="*/ 0 h 423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732" h="4234632">
                <a:moveTo>
                  <a:pt x="10203" y="0"/>
                </a:moveTo>
                <a:lnTo>
                  <a:pt x="9293192" y="730767"/>
                </a:lnTo>
                <a:cubicBezTo>
                  <a:pt x="9296448" y="1168776"/>
                  <a:pt x="9309476" y="2911511"/>
                  <a:pt x="9312732" y="3349520"/>
                </a:cubicBezTo>
                <a:lnTo>
                  <a:pt x="433" y="4234632"/>
                </a:lnTo>
                <a:cubicBezTo>
                  <a:pt x="-2823" y="2735344"/>
                  <a:pt x="13459" y="1499288"/>
                  <a:pt x="10203" y="0"/>
                </a:cubicBezTo>
                <a:close/>
              </a:path>
            </a:pathLst>
          </a:custGeom>
          <a:solidFill>
            <a:srgbClr val="50C9B5"/>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8" name="Rectangle 14"/>
          <p:cNvSpPr/>
          <p:nvPr/>
        </p:nvSpPr>
        <p:spPr>
          <a:xfrm>
            <a:off x="-59692" y="-32319"/>
            <a:ext cx="3941490" cy="1949581"/>
          </a:xfrm>
          <a:custGeom>
            <a:avLst/>
            <a:gdLst>
              <a:gd name="connsiteX0" fmla="*/ 0 w 3089297"/>
              <a:gd name="connsiteY0" fmla="*/ 0 h 1455615"/>
              <a:gd name="connsiteX1" fmla="*/ 3089297 w 3089297"/>
              <a:gd name="connsiteY1" fmla="*/ 0 h 1455615"/>
              <a:gd name="connsiteX2" fmla="*/ 3089297 w 3089297"/>
              <a:gd name="connsiteY2" fmla="*/ 1455615 h 1455615"/>
              <a:gd name="connsiteX3" fmla="*/ 0 w 3089297"/>
              <a:gd name="connsiteY3" fmla="*/ 1455615 h 1455615"/>
              <a:gd name="connsiteX4" fmla="*/ 0 w 3089297"/>
              <a:gd name="connsiteY4" fmla="*/ 0 h 1455615"/>
              <a:gd name="connsiteX0" fmla="*/ 0 w 3226066"/>
              <a:gd name="connsiteY0" fmla="*/ 19538 h 1475153"/>
              <a:gd name="connsiteX1" fmla="*/ 3226066 w 3226066"/>
              <a:gd name="connsiteY1" fmla="*/ 0 h 1475153"/>
              <a:gd name="connsiteX2" fmla="*/ 3089297 w 3226066"/>
              <a:gd name="connsiteY2" fmla="*/ 1475153 h 1475153"/>
              <a:gd name="connsiteX3" fmla="*/ 0 w 3226066"/>
              <a:gd name="connsiteY3" fmla="*/ 1475153 h 1475153"/>
              <a:gd name="connsiteX4" fmla="*/ 0 w 3226066"/>
              <a:gd name="connsiteY4" fmla="*/ 19538 h 1475153"/>
              <a:gd name="connsiteX0" fmla="*/ 0 w 3226066"/>
              <a:gd name="connsiteY0" fmla="*/ 19538 h 1475153"/>
              <a:gd name="connsiteX1" fmla="*/ 3226066 w 3226066"/>
              <a:gd name="connsiteY1" fmla="*/ 0 h 1475153"/>
              <a:gd name="connsiteX2" fmla="*/ 2698527 w 3226066"/>
              <a:gd name="connsiteY2" fmla="*/ 996460 h 1475153"/>
              <a:gd name="connsiteX3" fmla="*/ 0 w 3226066"/>
              <a:gd name="connsiteY3" fmla="*/ 1475153 h 1475153"/>
              <a:gd name="connsiteX4" fmla="*/ 0 w 3226066"/>
              <a:gd name="connsiteY4" fmla="*/ 19538 h 1475153"/>
              <a:gd name="connsiteX0" fmla="*/ 0 w 3226066"/>
              <a:gd name="connsiteY0" fmla="*/ 19538 h 1475153"/>
              <a:gd name="connsiteX1" fmla="*/ 3226066 w 3226066"/>
              <a:gd name="connsiteY1" fmla="*/ 0 h 1475153"/>
              <a:gd name="connsiteX2" fmla="*/ 3040450 w 3226066"/>
              <a:gd name="connsiteY2" fmla="*/ 1357921 h 1475153"/>
              <a:gd name="connsiteX3" fmla="*/ 0 w 3226066"/>
              <a:gd name="connsiteY3" fmla="*/ 1475153 h 1475153"/>
              <a:gd name="connsiteX4" fmla="*/ 0 w 3226066"/>
              <a:gd name="connsiteY4" fmla="*/ 19538 h 1475153"/>
              <a:gd name="connsiteX0" fmla="*/ 9769 w 3235835"/>
              <a:gd name="connsiteY0" fmla="*/ 19538 h 1357921"/>
              <a:gd name="connsiteX1" fmla="*/ 3235835 w 3235835"/>
              <a:gd name="connsiteY1" fmla="*/ 0 h 1357921"/>
              <a:gd name="connsiteX2" fmla="*/ 3050219 w 3235835"/>
              <a:gd name="connsiteY2" fmla="*/ 1357921 h 1357921"/>
              <a:gd name="connsiteX3" fmla="*/ 0 w 3235835"/>
              <a:gd name="connsiteY3" fmla="*/ 830384 h 1357921"/>
              <a:gd name="connsiteX4" fmla="*/ 9769 w 3235835"/>
              <a:gd name="connsiteY4" fmla="*/ 19538 h 1357921"/>
              <a:gd name="connsiteX0" fmla="*/ 0 w 3226066"/>
              <a:gd name="connsiteY0" fmla="*/ 19538 h 1357921"/>
              <a:gd name="connsiteX1" fmla="*/ 3226066 w 3226066"/>
              <a:gd name="connsiteY1" fmla="*/ 0 h 1357921"/>
              <a:gd name="connsiteX2" fmla="*/ 3040450 w 3226066"/>
              <a:gd name="connsiteY2" fmla="*/ 1357921 h 1357921"/>
              <a:gd name="connsiteX3" fmla="*/ 0 w 3226066"/>
              <a:gd name="connsiteY3" fmla="*/ 1172308 h 1357921"/>
              <a:gd name="connsiteX4" fmla="*/ 0 w 3226066"/>
              <a:gd name="connsiteY4" fmla="*/ 19538 h 1357921"/>
              <a:gd name="connsiteX0" fmla="*/ 0 w 3226066"/>
              <a:gd name="connsiteY0" fmla="*/ 19538 h 1334349"/>
              <a:gd name="connsiteX1" fmla="*/ 3226066 w 3226066"/>
              <a:gd name="connsiteY1" fmla="*/ 0 h 1334349"/>
              <a:gd name="connsiteX2" fmla="*/ 3040450 w 3226066"/>
              <a:gd name="connsiteY2" fmla="*/ 1334349 h 1334349"/>
              <a:gd name="connsiteX3" fmla="*/ 0 w 3226066"/>
              <a:gd name="connsiteY3" fmla="*/ 1172308 h 1334349"/>
              <a:gd name="connsiteX4" fmla="*/ 0 w 3226066"/>
              <a:gd name="connsiteY4" fmla="*/ 19538 h 1334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066" h="1334349">
                <a:moveTo>
                  <a:pt x="0" y="19538"/>
                </a:moveTo>
                <a:lnTo>
                  <a:pt x="3226066" y="0"/>
                </a:lnTo>
                <a:lnTo>
                  <a:pt x="3040450" y="1334349"/>
                </a:lnTo>
                <a:lnTo>
                  <a:pt x="0" y="1172308"/>
                </a:lnTo>
                <a:lnTo>
                  <a:pt x="0" y="19538"/>
                </a:lnTo>
                <a:close/>
              </a:path>
            </a:pathLst>
          </a:custGeom>
          <a:solidFill>
            <a:srgbClr val="5261AC"/>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en-US"/>
          </a:p>
        </p:txBody>
      </p:sp>
      <p:sp>
        <p:nvSpPr>
          <p:cNvPr id="9" name="Text Placeholder 7"/>
          <p:cNvSpPr>
            <a:spLocks noGrp="1"/>
          </p:cNvSpPr>
          <p:nvPr>
            <p:ph type="body" sz="quarter" idx="11" hasCustomPrompt="1"/>
          </p:nvPr>
        </p:nvSpPr>
        <p:spPr>
          <a:xfrm>
            <a:off x="994637" y="3131179"/>
            <a:ext cx="8899776" cy="944431"/>
          </a:xfrm>
          <a:prstGeom prst="rect">
            <a:avLst/>
          </a:prstGeom>
        </p:spPr>
        <p:txBody>
          <a:bodyPr lIns="104287" tIns="52144" rIns="104287" bIns="52144">
            <a:noAutofit/>
          </a:bodyPr>
          <a:lstStyle>
            <a:lvl1pPr marL="0" indent="0" algn="ctr">
              <a:lnSpc>
                <a:spcPct val="90000"/>
              </a:lnSpc>
              <a:buNone/>
              <a:defRPr sz="5500" b="1">
                <a:solidFill>
                  <a:srgbClr val="FFFFFF"/>
                </a:solidFill>
                <a:latin typeface="Arial"/>
                <a:cs typeface="Arial"/>
              </a:defRPr>
            </a:lvl1pPr>
            <a:lvl2pPr marL="521437" indent="0">
              <a:buNone/>
              <a:defRPr sz="5500" b="1">
                <a:solidFill>
                  <a:srgbClr val="FFFFFF"/>
                </a:solidFill>
                <a:latin typeface="Arial"/>
                <a:cs typeface="Arial"/>
              </a:defRPr>
            </a:lvl2pPr>
            <a:lvl3pPr marL="1042873" indent="0">
              <a:buNone/>
              <a:defRPr sz="5500" b="1">
                <a:solidFill>
                  <a:srgbClr val="FFFFFF"/>
                </a:solidFill>
                <a:latin typeface="Arial"/>
                <a:cs typeface="Arial"/>
              </a:defRPr>
            </a:lvl3pPr>
            <a:lvl4pPr marL="1564310" indent="0">
              <a:buNone/>
              <a:defRPr sz="5500" b="1">
                <a:solidFill>
                  <a:srgbClr val="FFFFFF"/>
                </a:solidFill>
                <a:latin typeface="Arial"/>
                <a:cs typeface="Arial"/>
              </a:defRPr>
            </a:lvl4pPr>
            <a:lvl5pPr marL="2085746" indent="0">
              <a:buNone/>
              <a:defRPr sz="5500" b="1">
                <a:solidFill>
                  <a:srgbClr val="FFFFFF"/>
                </a:solidFill>
                <a:latin typeface="Arial"/>
                <a:cs typeface="Arial"/>
              </a:defRPr>
            </a:lvl5pPr>
          </a:lstStyle>
          <a:p>
            <a:pPr lvl="0"/>
            <a:r>
              <a:rPr lang="ga-IE" dirty="0" smtClean="0"/>
              <a:t>THANK YOU</a:t>
            </a:r>
            <a:endParaRPr lang="en-US" dirty="0"/>
          </a:p>
        </p:txBody>
      </p:sp>
      <p:sp>
        <p:nvSpPr>
          <p:cNvPr id="10" name="TextBox 9"/>
          <p:cNvSpPr txBox="1"/>
          <p:nvPr/>
        </p:nvSpPr>
        <p:spPr>
          <a:xfrm>
            <a:off x="498986" y="471535"/>
            <a:ext cx="2792951" cy="890137"/>
          </a:xfrm>
          <a:prstGeom prst="rect">
            <a:avLst/>
          </a:prstGeom>
          <a:noFill/>
        </p:spPr>
        <p:txBody>
          <a:bodyPr wrap="square" lIns="104287" tIns="52144" rIns="104287" bIns="52144" rtlCol="0">
            <a:spAutoFit/>
          </a:bodyPr>
          <a:lstStyle/>
          <a:p>
            <a:r>
              <a:rPr lang="en-US" sz="1700" b="0" i="0" dirty="0" smtClean="0">
                <a:solidFill>
                  <a:schemeClr val="bg1"/>
                </a:solidFill>
                <a:latin typeface="Arial"/>
                <a:cs typeface="Arial"/>
              </a:rPr>
              <a:t>PENSIONS</a:t>
            </a:r>
          </a:p>
          <a:p>
            <a:r>
              <a:rPr lang="en-US" sz="1700" b="0" i="0" dirty="0" smtClean="0">
                <a:solidFill>
                  <a:schemeClr val="bg1"/>
                </a:solidFill>
                <a:latin typeface="Arial"/>
                <a:cs typeface="Arial"/>
              </a:rPr>
              <a:t>INVESTMENTS</a:t>
            </a:r>
          </a:p>
          <a:p>
            <a:r>
              <a:rPr lang="en-US" sz="1700" b="0" i="0" dirty="0" smtClean="0">
                <a:solidFill>
                  <a:schemeClr val="bg1"/>
                </a:solidFill>
                <a:latin typeface="Arial"/>
                <a:cs typeface="Arial"/>
              </a:rPr>
              <a:t>LIFE INSURANCE</a:t>
            </a:r>
            <a:endParaRPr lang="en-US" sz="1700" b="0" i="0" dirty="0">
              <a:solidFill>
                <a:schemeClr val="bg1"/>
              </a:solidFill>
              <a:latin typeface="Arial"/>
              <a:cs typeface="Arial"/>
            </a:endParaRPr>
          </a:p>
        </p:txBody>
      </p:sp>
      <p:pic>
        <p:nvPicPr>
          <p:cNvPr id="11" name="Picture 10" descr="IL 75 logo.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981" y="322282"/>
            <a:ext cx="4917461" cy="1013606"/>
          </a:xfrm>
          <a:prstGeom prst="rect">
            <a:avLst/>
          </a:prstGeom>
        </p:spPr>
      </p:pic>
      <p:sp>
        <p:nvSpPr>
          <p:cNvPr id="12" name="Text Placeholder 10"/>
          <p:cNvSpPr txBox="1">
            <a:spLocks/>
          </p:cNvSpPr>
          <p:nvPr/>
        </p:nvSpPr>
        <p:spPr>
          <a:xfrm>
            <a:off x="145417" y="6472263"/>
            <a:ext cx="3327209" cy="329707"/>
          </a:xfrm>
          <a:prstGeom prst="rect">
            <a:avLst/>
          </a:prstGeom>
        </p:spPr>
        <p:txBody>
          <a:bodyPr lIns="104287" tIns="52144" rIns="104287" bIns="52144">
            <a:normAutofit fontScale="92500" lnSpcReduction="20000"/>
          </a:bodyPr>
          <a:lstStyle>
            <a:lvl1pPr marL="0" indent="0">
              <a:buNone/>
              <a:defRPr sz="1600" b="1">
                <a:solidFill>
                  <a:srgbClr val="BDDDD8"/>
                </a:solidFill>
                <a:latin typeface="Arial"/>
                <a:cs typeface="Arial"/>
              </a:defRPr>
            </a:lvl1p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ga-IE" sz="1800" b="1" i="0" u="none" strike="noStrike" kern="1200" cap="none" spc="0" normalizeH="0" baseline="0" noProof="0" dirty="0" smtClean="0">
                <a:ln>
                  <a:noFill/>
                </a:ln>
                <a:solidFill>
                  <a:srgbClr val="BDDDD8"/>
                </a:solidFill>
                <a:effectLst/>
                <a:uLnTx/>
                <a:uFillTx/>
                <a:latin typeface="Arial"/>
                <a:ea typeface="+mn-ea"/>
                <a:cs typeface="Arial"/>
              </a:rPr>
              <a:t>www.irishlife.ie</a:t>
            </a:r>
            <a:endParaRPr kumimoji="0" lang="en-US" sz="1800" b="1" i="0" u="none" strike="noStrike" kern="1200" cap="none" spc="0" normalizeH="0" baseline="0" noProof="0" dirty="0">
              <a:ln>
                <a:noFill/>
              </a:ln>
              <a:solidFill>
                <a:srgbClr val="BDDDD8"/>
              </a:solidFill>
              <a:effectLst/>
              <a:uLnTx/>
              <a:uFillTx/>
              <a:latin typeface="Arial"/>
              <a:ea typeface="+mn-ea"/>
              <a:cs typeface="Arial"/>
            </a:endParaRPr>
          </a:p>
        </p:txBody>
      </p:sp>
      <p:sp>
        <p:nvSpPr>
          <p:cNvPr id="13" name="Text Placeholder 4"/>
          <p:cNvSpPr txBox="1">
            <a:spLocks/>
          </p:cNvSpPr>
          <p:nvPr/>
        </p:nvSpPr>
        <p:spPr>
          <a:xfrm>
            <a:off x="145417" y="6966604"/>
            <a:ext cx="9291322" cy="397497"/>
          </a:xfrm>
          <a:prstGeom prst="rect">
            <a:avLst/>
          </a:prstGeom>
        </p:spPr>
        <p:txBody>
          <a:bodyPr lIns="104287" tIns="52144" rIns="104287" bIns="52144">
            <a:noAutofit/>
          </a:bodyPr>
          <a:lstStyle>
            <a:lvl1pPr marL="0" indent="0" algn="l">
              <a:buNone/>
              <a:defRPr sz="800" baseline="0">
                <a:solidFill>
                  <a:srgbClr val="FFFFFF"/>
                </a:solidFill>
                <a:latin typeface="Arial"/>
                <a:cs typeface="Arial"/>
              </a:defRPr>
            </a:lvl1pPr>
            <a:lvl2pPr algn="l">
              <a:defRPr sz="1200">
                <a:solidFill>
                  <a:srgbClr val="FFFFFF"/>
                </a:solidFill>
                <a:latin typeface="Arial"/>
                <a:cs typeface="Arial"/>
              </a:defRPr>
            </a:lvl2pPr>
            <a:lvl3pPr algn="l">
              <a:defRPr sz="1200">
                <a:solidFill>
                  <a:srgbClr val="FFFFFF"/>
                </a:solidFill>
                <a:latin typeface="Arial"/>
                <a:cs typeface="Arial"/>
              </a:defRPr>
            </a:lvl3pPr>
            <a:lvl4pPr algn="l">
              <a:defRPr sz="1200">
                <a:solidFill>
                  <a:srgbClr val="FFFFFF"/>
                </a:solidFill>
                <a:latin typeface="Arial"/>
                <a:cs typeface="Arial"/>
              </a:defRPr>
            </a:lvl4pPr>
            <a:lvl5pPr algn="l">
              <a:defRPr sz="1200">
                <a:solidFill>
                  <a:srgbClr val="FFFFFF"/>
                </a:solidFill>
                <a:latin typeface="Arial"/>
                <a:cs typeface="Arial"/>
              </a:defRPr>
            </a:lvl5p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ga-IE" sz="900" b="0" i="0" u="none" strike="noStrike" kern="1200" cap="none" spc="0" normalizeH="0" baseline="0" noProof="0" dirty="0" smtClean="0">
                <a:ln>
                  <a:noFill/>
                </a:ln>
                <a:solidFill>
                  <a:srgbClr val="FFFFFF"/>
                </a:solidFill>
                <a:effectLst/>
                <a:uLnTx/>
                <a:uFillTx/>
                <a:latin typeface="Arial"/>
                <a:ea typeface="+mn-ea"/>
                <a:cs typeface="Arial"/>
              </a:rPr>
              <a:t>Irish Life Assurance plc is regulated by the Central Bank of Ireland.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ga-IE" sz="900" b="0" i="0" u="none" strike="noStrike" kern="1200" cap="none" spc="0" normalizeH="0" baseline="0" noProof="0" dirty="0" smtClean="0">
                <a:ln>
                  <a:noFill/>
                </a:ln>
                <a:solidFill>
                  <a:srgbClr val="FFFFFF"/>
                </a:solidFill>
                <a:effectLst/>
                <a:uLnTx/>
                <a:uFillTx/>
                <a:latin typeface="Arial"/>
                <a:ea typeface="+mn-ea"/>
                <a:cs typeface="Arial"/>
              </a:rPr>
              <a:t>Irish Life Assurance plc, Registered in Ireland number 152576, VAT number 9F55923G.</a:t>
            </a:r>
            <a:endParaRPr kumimoji="0" lang="en-US" sz="9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14" name="Picture 13" descr="cid:image003.png@01D00028.214B28D0">
            <a:hlinkClick r:id="rId3" tgtFrame="_blank"/>
          </p:cNvPr>
          <p:cNvPicPr/>
          <p:nvPr/>
        </p:nvPicPr>
        <p:blipFill>
          <a:blip r:embed="rId4">
            <a:extLst>
              <a:ext uri="{28A0092B-C50C-407E-A947-70E740481C1C}">
                <a14:useLocalDpi xmlns:a14="http://schemas.microsoft.com/office/drawing/2010/main" val="0"/>
              </a:ext>
            </a:extLst>
          </a:blip>
          <a:srcRect/>
          <a:stretch>
            <a:fillRect/>
          </a:stretch>
        </p:blipFill>
        <p:spPr bwMode="auto">
          <a:xfrm>
            <a:off x="482945" y="6822238"/>
            <a:ext cx="155697" cy="144366"/>
          </a:xfrm>
          <a:prstGeom prst="rect">
            <a:avLst/>
          </a:prstGeom>
          <a:noFill/>
          <a:ln>
            <a:noFill/>
          </a:ln>
        </p:spPr>
      </p:pic>
      <p:pic>
        <p:nvPicPr>
          <p:cNvPr id="15" name="Picture 14" descr="cid:image002.png@01D00028.214B28D0">
            <a:hlinkClick r:id="rId5" tgtFrame="_blank"/>
          </p:cNvPr>
          <p:cNvPicPr/>
          <p:nvPr/>
        </p:nvPicPr>
        <p:blipFill>
          <a:blip r:embed="rId6">
            <a:extLst>
              <a:ext uri="{28A0092B-C50C-407E-A947-70E740481C1C}">
                <a14:useLocalDpi xmlns:a14="http://schemas.microsoft.com/office/drawing/2010/main" val="0"/>
              </a:ext>
            </a:extLst>
          </a:blip>
          <a:srcRect/>
          <a:stretch>
            <a:fillRect/>
          </a:stretch>
        </p:blipFill>
        <p:spPr bwMode="auto">
          <a:xfrm>
            <a:off x="272658" y="6798540"/>
            <a:ext cx="178144" cy="168063"/>
          </a:xfrm>
          <a:prstGeom prst="rect">
            <a:avLst/>
          </a:prstGeom>
          <a:noFill/>
          <a:ln>
            <a:noFill/>
          </a:ln>
        </p:spPr>
      </p:pic>
      <p:pic>
        <p:nvPicPr>
          <p:cNvPr id="16" name="Picture 15" descr="cid:image005.png@01D00028.214B28D0">
            <a:hlinkClick r:id="rId7" tgtFrame="_blank"/>
          </p:cNvPr>
          <p:cNvPicPr/>
          <p:nvPr/>
        </p:nvPicPr>
        <p:blipFill>
          <a:blip r:embed="rId8">
            <a:extLst>
              <a:ext uri="{28A0092B-C50C-407E-A947-70E740481C1C}">
                <a14:useLocalDpi xmlns:a14="http://schemas.microsoft.com/office/drawing/2010/main" val="0"/>
              </a:ext>
            </a:extLst>
          </a:blip>
          <a:srcRect/>
          <a:stretch>
            <a:fillRect/>
          </a:stretch>
        </p:blipFill>
        <p:spPr bwMode="auto">
          <a:xfrm>
            <a:off x="684957" y="6798540"/>
            <a:ext cx="178144" cy="168063"/>
          </a:xfrm>
          <a:prstGeom prst="rect">
            <a:avLst/>
          </a:prstGeom>
          <a:noFill/>
          <a:ln>
            <a:noFill/>
          </a:ln>
        </p:spPr>
      </p:pic>
    </p:spTree>
    <p:extLst>
      <p:ext uri="{BB962C8B-B14F-4D97-AF65-F5344CB8AC3E}">
        <p14:creationId xmlns:p14="http://schemas.microsoft.com/office/powerpoint/2010/main" val="243039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34432" y="1764666"/>
            <a:ext cx="9619774" cy="499113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534432" y="7009642"/>
            <a:ext cx="2494016" cy="402652"/>
          </a:xfrm>
          <a:prstGeom prst="rect">
            <a:avLst/>
          </a:prstGeom>
          <a:ln/>
        </p:spPr>
        <p:txBody>
          <a:bodyPr/>
          <a:lstStyle>
            <a:lvl1pPr>
              <a:defRPr/>
            </a:lvl1pPr>
          </a:lstStyle>
          <a:p>
            <a:fld id="{4D99D66E-8BBF-45DB-9615-9BCC92EAA2E5}" type="datetimeFigureOut">
              <a:rPr lang="en-IE" smtClean="0"/>
              <a:t>25/05/2016</a:t>
            </a:fld>
            <a:endParaRPr lang="en-IE"/>
          </a:p>
        </p:txBody>
      </p:sp>
      <p:sp>
        <p:nvSpPr>
          <p:cNvPr id="5" name="Rectangle 5"/>
          <p:cNvSpPr>
            <a:spLocks noGrp="1" noChangeArrowheads="1"/>
          </p:cNvSpPr>
          <p:nvPr>
            <p:ph type="ftr" sz="quarter" idx="11"/>
          </p:nvPr>
        </p:nvSpPr>
        <p:spPr>
          <a:xfrm>
            <a:off x="3651952" y="7009642"/>
            <a:ext cx="3384735" cy="402652"/>
          </a:xfrm>
          <a:prstGeom prst="rect">
            <a:avLst/>
          </a:prstGeom>
          <a:ln/>
        </p:spPr>
        <p:txBody>
          <a:bodyPr/>
          <a:lstStyle>
            <a:lvl1pPr>
              <a:defRPr/>
            </a:lvl1pPr>
          </a:lstStyle>
          <a:p>
            <a:endParaRPr lang="en-IE"/>
          </a:p>
        </p:txBody>
      </p:sp>
      <p:sp>
        <p:nvSpPr>
          <p:cNvPr id="6" name="Rectangle 6"/>
          <p:cNvSpPr>
            <a:spLocks noGrp="1" noChangeArrowheads="1"/>
          </p:cNvSpPr>
          <p:nvPr>
            <p:ph type="sldNum" sz="quarter" idx="12"/>
          </p:nvPr>
        </p:nvSpPr>
        <p:spPr>
          <a:xfrm>
            <a:off x="7660190" y="7009642"/>
            <a:ext cx="2494016" cy="402652"/>
          </a:xfrm>
          <a:prstGeom prst="rect">
            <a:avLst/>
          </a:prstGeom>
          <a:ln/>
        </p:spPr>
        <p:txBody>
          <a:bodyPr/>
          <a:lstStyle>
            <a:lvl1pPr>
              <a:defRPr/>
            </a:lvl1pPr>
          </a:lstStyle>
          <a:p>
            <a:fld id="{C4783E84-F091-42F4-A712-D80FB55ADBF0}" type="slidenum">
              <a:rPr lang="en-IE" smtClean="0"/>
              <a:t>‹#›</a:t>
            </a:fld>
            <a:endParaRPr lang="en-IE"/>
          </a:p>
        </p:txBody>
      </p:sp>
    </p:spTree>
    <p:extLst>
      <p:ext uri="{BB962C8B-B14F-4D97-AF65-F5344CB8AC3E}">
        <p14:creationId xmlns:p14="http://schemas.microsoft.com/office/powerpoint/2010/main" val="309905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 red numbe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87199" y="1454600"/>
            <a:ext cx="9463849" cy="5017027"/>
          </a:xfrm>
          <a:prstGeom prst="rect">
            <a:avLst/>
          </a:prstGeom>
        </p:spPr>
        <p:txBody>
          <a:bodyPr/>
          <a:lstStyle>
            <a:lvl1pPr marL="0" indent="0">
              <a:buFont typeface="+mj-lt"/>
              <a:buNone/>
              <a:defRPr sz="1900" b="1">
                <a:solidFill>
                  <a:srgbClr val="50C9B5"/>
                </a:solidFill>
                <a:latin typeface="Arial"/>
                <a:cs typeface="Arial"/>
              </a:defRPr>
            </a:lvl1pPr>
            <a:lvl2pPr marL="0" indent="0">
              <a:buFont typeface="+mj-lt"/>
              <a:buNone/>
              <a:defRPr sz="1600" b="1" baseline="0">
                <a:solidFill>
                  <a:srgbClr val="675D53"/>
                </a:solidFill>
                <a:latin typeface="Arial"/>
                <a:cs typeface="Arial"/>
              </a:defRPr>
            </a:lvl2pPr>
            <a:lvl3pPr marL="103202" indent="99580">
              <a:buFontTx/>
              <a:buNone/>
              <a:tabLst/>
              <a:defRPr sz="1600">
                <a:solidFill>
                  <a:srgbClr val="675D53"/>
                </a:solidFill>
                <a:latin typeface="Arial"/>
                <a:cs typeface="Arial"/>
              </a:defRPr>
            </a:lvl3pPr>
            <a:lvl4pPr marL="260718" indent="-260718">
              <a:defRPr sz="1600">
                <a:solidFill>
                  <a:srgbClr val="675D53"/>
                </a:solidFill>
                <a:latin typeface="Arial"/>
                <a:cs typeface="Arial"/>
              </a:defRPr>
            </a:lvl4pPr>
            <a:lvl5pPr marL="309604" indent="-309604">
              <a:defRPr sz="1600">
                <a:solidFill>
                  <a:srgbClr val="675D53"/>
                </a:solidFill>
                <a:latin typeface="Arial"/>
                <a:cs typeface="Arial"/>
              </a:defRPr>
            </a:lvl5pPr>
          </a:lstStyle>
          <a:p>
            <a:pPr lvl="0"/>
            <a:r>
              <a:rPr lang="ga-IE" dirty="0" smtClean="0"/>
              <a:t>TITLE</a:t>
            </a:r>
          </a:p>
          <a:p>
            <a:pPr lvl="1"/>
            <a:r>
              <a:rPr lang="ga-IE" dirty="0" smtClean="0"/>
              <a:t>1. SUBHEADING</a:t>
            </a:r>
          </a:p>
          <a:p>
            <a:pPr lvl="2"/>
            <a:r>
              <a:rPr lang="ga-IE" dirty="0" smtClean="0"/>
              <a:t>Body text</a:t>
            </a:r>
          </a:p>
          <a:p>
            <a:pPr lvl="3"/>
            <a:r>
              <a:rPr lang="ga-IE" dirty="0" smtClean="0"/>
              <a:t>Fourth level</a:t>
            </a:r>
          </a:p>
          <a:p>
            <a:pPr lvl="4"/>
            <a:r>
              <a:rPr lang="ga-IE" dirty="0" smtClean="0"/>
              <a:t>Fifth level</a:t>
            </a:r>
            <a:endParaRPr lang="en-US" dirty="0"/>
          </a:p>
        </p:txBody>
      </p:sp>
      <p:sp>
        <p:nvSpPr>
          <p:cNvPr id="13" name="Content Placeholder 12"/>
          <p:cNvSpPr>
            <a:spLocks noGrp="1"/>
          </p:cNvSpPr>
          <p:nvPr>
            <p:ph sz="quarter" idx="14" hasCustomPrompt="1"/>
          </p:nvPr>
        </p:nvSpPr>
        <p:spPr>
          <a:xfrm>
            <a:off x="685293" y="730253"/>
            <a:ext cx="9465754" cy="727925"/>
          </a:xfrm>
          <a:prstGeom prst="rect">
            <a:avLst/>
          </a:prstGeom>
        </p:spPr>
        <p:txBody>
          <a:bodyPr>
            <a:normAutofit/>
          </a:bodyPr>
          <a:lstStyle>
            <a:lvl1pPr marL="0" indent="0" algn="l">
              <a:buNone/>
              <a:defRPr sz="2600" b="1">
                <a:solidFill>
                  <a:srgbClr val="5261AC"/>
                </a:solidFill>
              </a:defRPr>
            </a:lvl1pPr>
          </a:lstStyle>
          <a:p>
            <a:pPr algn="l"/>
            <a:r>
              <a:rPr lang="en-US" dirty="0" smtClean="0"/>
              <a:t>Title of slide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cxnSp>
        <p:nvCxnSpPr>
          <p:cNvPr id="8" name="Straight Connector 7"/>
          <p:cNvCxnSpPr>
            <a:cxnSpLocks/>
          </p:cNvCxnSpPr>
          <p:nvPr userDrawn="1"/>
        </p:nvCxnSpPr>
        <p:spPr>
          <a:xfrm>
            <a:off x="787140" y="1231297"/>
            <a:ext cx="9465585" cy="0"/>
          </a:xfrm>
          <a:prstGeom prst="line">
            <a:avLst/>
          </a:prstGeom>
          <a:ln w="38100" cmpd="sng">
            <a:solidFill>
              <a:srgbClr val="B7B0AC"/>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8122052" y="906095"/>
            <a:ext cx="2035241" cy="240691"/>
            <a:chOff x="2560638" y="1223963"/>
            <a:chExt cx="5027612" cy="630237"/>
          </a:xfrm>
        </p:grpSpPr>
        <p:sp>
          <p:nvSpPr>
            <p:cNvPr id="11" name="Freeform 1"/>
            <p:cNvSpPr>
              <a:spLocks noChangeArrowheads="1"/>
            </p:cNvSpPr>
            <p:nvPr userDrawn="1"/>
          </p:nvSpPr>
          <p:spPr bwMode="auto">
            <a:xfrm>
              <a:off x="3224213" y="1414463"/>
              <a:ext cx="269875" cy="427037"/>
            </a:xfrm>
            <a:custGeom>
              <a:avLst/>
              <a:gdLst>
                <a:gd name="T0" fmla="*/ 687 w 751"/>
                <a:gd name="T1" fmla="*/ 31 h 1187"/>
                <a:gd name="T2" fmla="*/ 687 w 751"/>
                <a:gd name="T3" fmla="*/ 31 h 1187"/>
                <a:gd name="T4" fmla="*/ 406 w 751"/>
                <a:gd name="T5" fmla="*/ 0 h 1187"/>
                <a:gd name="T6" fmla="*/ 0 w 751"/>
                <a:gd name="T7" fmla="*/ 312 h 1187"/>
                <a:gd name="T8" fmla="*/ 500 w 751"/>
                <a:gd name="T9" fmla="*/ 874 h 1187"/>
                <a:gd name="T10" fmla="*/ 281 w 751"/>
                <a:gd name="T11" fmla="*/ 1030 h 1187"/>
                <a:gd name="T12" fmla="*/ 31 w 751"/>
                <a:gd name="T13" fmla="*/ 999 h 1187"/>
                <a:gd name="T14" fmla="*/ 0 w 751"/>
                <a:gd name="T15" fmla="*/ 1155 h 1187"/>
                <a:gd name="T16" fmla="*/ 312 w 751"/>
                <a:gd name="T17" fmla="*/ 1186 h 1187"/>
                <a:gd name="T18" fmla="*/ 750 w 751"/>
                <a:gd name="T19" fmla="*/ 811 h 1187"/>
                <a:gd name="T20" fmla="*/ 250 w 751"/>
                <a:gd name="T21" fmla="*/ 281 h 1187"/>
                <a:gd name="T22" fmla="*/ 437 w 751"/>
                <a:gd name="T23" fmla="*/ 156 h 1187"/>
                <a:gd name="T24" fmla="*/ 656 w 751"/>
                <a:gd name="T25" fmla="*/ 187 h 1187"/>
                <a:gd name="T26" fmla="*/ 687 w 751"/>
                <a:gd name="T27" fmla="*/ 31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1" h="1187">
                  <a:moveTo>
                    <a:pt x="687" y="31"/>
                  </a:moveTo>
                  <a:lnTo>
                    <a:pt x="687" y="31"/>
                  </a:lnTo>
                  <a:cubicBezTo>
                    <a:pt x="656" y="31"/>
                    <a:pt x="531" y="0"/>
                    <a:pt x="406" y="0"/>
                  </a:cubicBezTo>
                  <a:cubicBezTo>
                    <a:pt x="94" y="0"/>
                    <a:pt x="0" y="156"/>
                    <a:pt x="0" y="312"/>
                  </a:cubicBezTo>
                  <a:cubicBezTo>
                    <a:pt x="0" y="718"/>
                    <a:pt x="500" y="593"/>
                    <a:pt x="500" y="874"/>
                  </a:cubicBezTo>
                  <a:cubicBezTo>
                    <a:pt x="500" y="936"/>
                    <a:pt x="437" y="1030"/>
                    <a:pt x="281" y="1030"/>
                  </a:cubicBezTo>
                  <a:cubicBezTo>
                    <a:pt x="156" y="1030"/>
                    <a:pt x="62" y="999"/>
                    <a:pt x="31" y="999"/>
                  </a:cubicBezTo>
                  <a:cubicBezTo>
                    <a:pt x="0" y="1155"/>
                    <a:pt x="0" y="1155"/>
                    <a:pt x="0" y="1155"/>
                  </a:cubicBezTo>
                  <a:cubicBezTo>
                    <a:pt x="62" y="1186"/>
                    <a:pt x="250" y="1186"/>
                    <a:pt x="312" y="1186"/>
                  </a:cubicBezTo>
                  <a:cubicBezTo>
                    <a:pt x="625" y="1186"/>
                    <a:pt x="750" y="999"/>
                    <a:pt x="750" y="811"/>
                  </a:cubicBezTo>
                  <a:cubicBezTo>
                    <a:pt x="750" y="405"/>
                    <a:pt x="250" y="499"/>
                    <a:pt x="250" y="281"/>
                  </a:cubicBezTo>
                  <a:cubicBezTo>
                    <a:pt x="250" y="219"/>
                    <a:pt x="312" y="156"/>
                    <a:pt x="437" y="156"/>
                  </a:cubicBezTo>
                  <a:cubicBezTo>
                    <a:pt x="562" y="156"/>
                    <a:pt x="625" y="187"/>
                    <a:pt x="656" y="187"/>
                  </a:cubicBezTo>
                  <a:cubicBezTo>
                    <a:pt x="687" y="31"/>
                    <a:pt x="687" y="31"/>
                    <a:pt x="687" y="31"/>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2"/>
            <p:cNvSpPr>
              <a:spLocks noChangeArrowheads="1"/>
            </p:cNvSpPr>
            <p:nvPr userDrawn="1"/>
          </p:nvSpPr>
          <p:spPr bwMode="auto">
            <a:xfrm>
              <a:off x="2774950" y="1403350"/>
              <a:ext cx="225425" cy="438150"/>
            </a:xfrm>
            <a:custGeom>
              <a:avLst/>
              <a:gdLst>
                <a:gd name="T0" fmla="*/ 594 w 626"/>
                <a:gd name="T1" fmla="*/ 250 h 1218"/>
                <a:gd name="T2" fmla="*/ 594 w 626"/>
                <a:gd name="T3" fmla="*/ 250 h 1218"/>
                <a:gd name="T4" fmla="*/ 562 w 626"/>
                <a:gd name="T5" fmla="*/ 250 h 1218"/>
                <a:gd name="T6" fmla="*/ 219 w 626"/>
                <a:gd name="T7" fmla="*/ 530 h 1218"/>
                <a:gd name="T8" fmla="*/ 219 w 626"/>
                <a:gd name="T9" fmla="*/ 1217 h 1218"/>
                <a:gd name="T10" fmla="*/ 0 w 626"/>
                <a:gd name="T11" fmla="*/ 1217 h 1218"/>
                <a:gd name="T12" fmla="*/ 0 w 626"/>
                <a:gd name="T13" fmla="*/ 62 h 1218"/>
                <a:gd name="T14" fmla="*/ 219 w 626"/>
                <a:gd name="T15" fmla="*/ 31 h 1218"/>
                <a:gd name="T16" fmla="*/ 219 w 626"/>
                <a:gd name="T17" fmla="*/ 312 h 1218"/>
                <a:gd name="T18" fmla="*/ 594 w 626"/>
                <a:gd name="T19" fmla="*/ 0 h 1218"/>
                <a:gd name="T20" fmla="*/ 625 w 626"/>
                <a:gd name="T21" fmla="*/ 31 h 1218"/>
                <a:gd name="T22" fmla="*/ 594 w 626"/>
                <a:gd name="T23" fmla="*/ 25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1218">
                  <a:moveTo>
                    <a:pt x="594" y="250"/>
                  </a:moveTo>
                  <a:lnTo>
                    <a:pt x="594" y="250"/>
                  </a:lnTo>
                  <a:cubicBezTo>
                    <a:pt x="562" y="250"/>
                    <a:pt x="562" y="250"/>
                    <a:pt x="562" y="250"/>
                  </a:cubicBezTo>
                  <a:cubicBezTo>
                    <a:pt x="406" y="250"/>
                    <a:pt x="312" y="343"/>
                    <a:pt x="219" y="530"/>
                  </a:cubicBezTo>
                  <a:cubicBezTo>
                    <a:pt x="219" y="1217"/>
                    <a:pt x="219" y="1217"/>
                    <a:pt x="219" y="1217"/>
                  </a:cubicBezTo>
                  <a:cubicBezTo>
                    <a:pt x="0" y="1217"/>
                    <a:pt x="0" y="1217"/>
                    <a:pt x="0" y="1217"/>
                  </a:cubicBezTo>
                  <a:cubicBezTo>
                    <a:pt x="0" y="62"/>
                    <a:pt x="0" y="62"/>
                    <a:pt x="0" y="62"/>
                  </a:cubicBezTo>
                  <a:cubicBezTo>
                    <a:pt x="62" y="62"/>
                    <a:pt x="156" y="31"/>
                    <a:pt x="219" y="31"/>
                  </a:cubicBezTo>
                  <a:cubicBezTo>
                    <a:pt x="219" y="312"/>
                    <a:pt x="219" y="312"/>
                    <a:pt x="219" y="312"/>
                  </a:cubicBezTo>
                  <a:cubicBezTo>
                    <a:pt x="312" y="156"/>
                    <a:pt x="406" y="0"/>
                    <a:pt x="594" y="0"/>
                  </a:cubicBezTo>
                  <a:lnTo>
                    <a:pt x="625" y="31"/>
                  </a:lnTo>
                  <a:cubicBezTo>
                    <a:pt x="594" y="250"/>
                    <a:pt x="594" y="250"/>
                    <a:pt x="594" y="250"/>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3"/>
            <p:cNvSpPr>
              <a:spLocks noChangeArrowheads="1"/>
            </p:cNvSpPr>
            <p:nvPr userDrawn="1"/>
          </p:nvSpPr>
          <p:spPr bwMode="auto">
            <a:xfrm>
              <a:off x="3573463" y="1268413"/>
              <a:ext cx="349250" cy="573087"/>
            </a:xfrm>
            <a:custGeom>
              <a:avLst/>
              <a:gdLst>
                <a:gd name="T0" fmla="*/ 718 w 969"/>
                <a:gd name="T1" fmla="*/ 1592 h 1593"/>
                <a:gd name="T2" fmla="*/ 718 w 969"/>
                <a:gd name="T3" fmla="*/ 1592 h 1593"/>
                <a:gd name="T4" fmla="*/ 718 w 969"/>
                <a:gd name="T5" fmla="*/ 811 h 1593"/>
                <a:gd name="T6" fmla="*/ 531 w 969"/>
                <a:gd name="T7" fmla="*/ 593 h 1593"/>
                <a:gd name="T8" fmla="*/ 250 w 969"/>
                <a:gd name="T9" fmla="*/ 780 h 1593"/>
                <a:gd name="T10" fmla="*/ 250 w 969"/>
                <a:gd name="T11" fmla="*/ 1592 h 1593"/>
                <a:gd name="T12" fmla="*/ 0 w 969"/>
                <a:gd name="T13" fmla="*/ 1592 h 1593"/>
                <a:gd name="T14" fmla="*/ 0 w 969"/>
                <a:gd name="T15" fmla="*/ 31 h 1593"/>
                <a:gd name="T16" fmla="*/ 250 w 969"/>
                <a:gd name="T17" fmla="*/ 0 h 1593"/>
                <a:gd name="T18" fmla="*/ 250 w 969"/>
                <a:gd name="T19" fmla="*/ 593 h 1593"/>
                <a:gd name="T20" fmla="*/ 625 w 969"/>
                <a:gd name="T21" fmla="*/ 406 h 1593"/>
                <a:gd name="T22" fmla="*/ 906 w 969"/>
                <a:gd name="T23" fmla="*/ 562 h 1593"/>
                <a:gd name="T24" fmla="*/ 968 w 969"/>
                <a:gd name="T25" fmla="*/ 811 h 1593"/>
                <a:gd name="T26" fmla="*/ 968 w 969"/>
                <a:gd name="T27" fmla="*/ 1592 h 1593"/>
                <a:gd name="T28" fmla="*/ 718 w 969"/>
                <a:gd name="T29" fmla="*/ 1592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9" h="1593">
                  <a:moveTo>
                    <a:pt x="718" y="1592"/>
                  </a:moveTo>
                  <a:lnTo>
                    <a:pt x="718" y="1592"/>
                  </a:lnTo>
                  <a:cubicBezTo>
                    <a:pt x="718" y="811"/>
                    <a:pt x="718" y="811"/>
                    <a:pt x="718" y="811"/>
                  </a:cubicBezTo>
                  <a:cubicBezTo>
                    <a:pt x="718" y="625"/>
                    <a:pt x="656" y="593"/>
                    <a:pt x="531" y="593"/>
                  </a:cubicBezTo>
                  <a:cubicBezTo>
                    <a:pt x="437" y="593"/>
                    <a:pt x="343" y="656"/>
                    <a:pt x="250" y="780"/>
                  </a:cubicBezTo>
                  <a:cubicBezTo>
                    <a:pt x="250" y="1592"/>
                    <a:pt x="250" y="1592"/>
                    <a:pt x="250" y="1592"/>
                  </a:cubicBezTo>
                  <a:cubicBezTo>
                    <a:pt x="0" y="1592"/>
                    <a:pt x="0" y="1592"/>
                    <a:pt x="0" y="1592"/>
                  </a:cubicBezTo>
                  <a:cubicBezTo>
                    <a:pt x="0" y="31"/>
                    <a:pt x="0" y="31"/>
                    <a:pt x="0" y="31"/>
                  </a:cubicBezTo>
                  <a:cubicBezTo>
                    <a:pt x="62" y="31"/>
                    <a:pt x="156" y="31"/>
                    <a:pt x="250" y="0"/>
                  </a:cubicBezTo>
                  <a:cubicBezTo>
                    <a:pt x="250" y="593"/>
                    <a:pt x="250" y="593"/>
                    <a:pt x="250" y="593"/>
                  </a:cubicBezTo>
                  <a:cubicBezTo>
                    <a:pt x="343" y="468"/>
                    <a:pt x="500" y="406"/>
                    <a:pt x="625" y="406"/>
                  </a:cubicBezTo>
                  <a:cubicBezTo>
                    <a:pt x="750" y="406"/>
                    <a:pt x="875" y="468"/>
                    <a:pt x="906" y="562"/>
                  </a:cubicBezTo>
                  <a:cubicBezTo>
                    <a:pt x="937" y="625"/>
                    <a:pt x="968" y="687"/>
                    <a:pt x="968" y="811"/>
                  </a:cubicBezTo>
                  <a:cubicBezTo>
                    <a:pt x="968" y="1592"/>
                    <a:pt x="968" y="1592"/>
                    <a:pt x="968" y="1592"/>
                  </a:cubicBezTo>
                  <a:cubicBezTo>
                    <a:pt x="718" y="1592"/>
                    <a:pt x="718" y="1592"/>
                    <a:pt x="718" y="1592"/>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4"/>
            <p:cNvSpPr>
              <a:spLocks noChangeArrowheads="1"/>
            </p:cNvSpPr>
            <p:nvPr userDrawn="1"/>
          </p:nvSpPr>
          <p:spPr bwMode="auto">
            <a:xfrm>
              <a:off x="2560638" y="1257300"/>
              <a:ext cx="90487" cy="585788"/>
            </a:xfrm>
            <a:custGeom>
              <a:avLst/>
              <a:gdLst>
                <a:gd name="T0" fmla="*/ 0 w 251"/>
                <a:gd name="T1" fmla="*/ 1624 h 1625"/>
                <a:gd name="T2" fmla="*/ 0 w 251"/>
                <a:gd name="T3" fmla="*/ 1624 h 1625"/>
                <a:gd name="T4" fmla="*/ 0 w 251"/>
                <a:gd name="T5" fmla="*/ 63 h 1625"/>
                <a:gd name="T6" fmla="*/ 250 w 251"/>
                <a:gd name="T7" fmla="*/ 0 h 1625"/>
                <a:gd name="T8" fmla="*/ 250 w 251"/>
                <a:gd name="T9" fmla="*/ 1624 h 1625"/>
                <a:gd name="T10" fmla="*/ 0 w 251"/>
                <a:gd name="T11" fmla="*/ 1624 h 1625"/>
              </a:gdLst>
              <a:ahLst/>
              <a:cxnLst>
                <a:cxn ang="0">
                  <a:pos x="T0" y="T1"/>
                </a:cxn>
                <a:cxn ang="0">
                  <a:pos x="T2" y="T3"/>
                </a:cxn>
                <a:cxn ang="0">
                  <a:pos x="T4" y="T5"/>
                </a:cxn>
                <a:cxn ang="0">
                  <a:pos x="T6" y="T7"/>
                </a:cxn>
                <a:cxn ang="0">
                  <a:pos x="T8" y="T9"/>
                </a:cxn>
                <a:cxn ang="0">
                  <a:pos x="T10" y="T11"/>
                </a:cxn>
              </a:cxnLst>
              <a:rect l="0" t="0" r="r" b="b"/>
              <a:pathLst>
                <a:path w="251" h="1625">
                  <a:moveTo>
                    <a:pt x="0" y="1624"/>
                  </a:moveTo>
                  <a:lnTo>
                    <a:pt x="0" y="1624"/>
                  </a:lnTo>
                  <a:cubicBezTo>
                    <a:pt x="0" y="63"/>
                    <a:pt x="0" y="63"/>
                    <a:pt x="0" y="63"/>
                  </a:cubicBezTo>
                  <a:cubicBezTo>
                    <a:pt x="94" y="63"/>
                    <a:pt x="188" y="32"/>
                    <a:pt x="250" y="0"/>
                  </a:cubicBezTo>
                  <a:cubicBezTo>
                    <a:pt x="250" y="1624"/>
                    <a:pt x="250" y="1624"/>
                    <a:pt x="250" y="1624"/>
                  </a:cubicBezTo>
                  <a:cubicBezTo>
                    <a:pt x="0" y="1624"/>
                    <a:pt x="0" y="1624"/>
                    <a:pt x="0" y="1624"/>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5"/>
            <p:cNvSpPr>
              <a:spLocks noChangeArrowheads="1"/>
            </p:cNvSpPr>
            <p:nvPr userDrawn="1"/>
          </p:nvSpPr>
          <p:spPr bwMode="auto">
            <a:xfrm>
              <a:off x="3033713" y="1246188"/>
              <a:ext cx="112712" cy="101600"/>
            </a:xfrm>
            <a:custGeom>
              <a:avLst/>
              <a:gdLst>
                <a:gd name="T0" fmla="*/ 156 w 313"/>
                <a:gd name="T1" fmla="*/ 281 h 282"/>
                <a:gd name="T2" fmla="*/ 156 w 313"/>
                <a:gd name="T3" fmla="*/ 281 h 282"/>
                <a:gd name="T4" fmla="*/ 0 w 313"/>
                <a:gd name="T5" fmla="*/ 125 h 282"/>
                <a:gd name="T6" fmla="*/ 156 w 313"/>
                <a:gd name="T7" fmla="*/ 0 h 282"/>
                <a:gd name="T8" fmla="*/ 312 w 313"/>
                <a:gd name="T9" fmla="*/ 125 h 282"/>
                <a:gd name="T10" fmla="*/ 156 w 313"/>
                <a:gd name="T11" fmla="*/ 281 h 282"/>
              </a:gdLst>
              <a:ahLst/>
              <a:cxnLst>
                <a:cxn ang="0">
                  <a:pos x="T0" y="T1"/>
                </a:cxn>
                <a:cxn ang="0">
                  <a:pos x="T2" y="T3"/>
                </a:cxn>
                <a:cxn ang="0">
                  <a:pos x="T4" y="T5"/>
                </a:cxn>
                <a:cxn ang="0">
                  <a:pos x="T6" y="T7"/>
                </a:cxn>
                <a:cxn ang="0">
                  <a:pos x="T8" y="T9"/>
                </a:cxn>
                <a:cxn ang="0">
                  <a:pos x="T10" y="T11"/>
                </a:cxn>
              </a:cxnLst>
              <a:rect l="0" t="0" r="r" b="b"/>
              <a:pathLst>
                <a:path w="313" h="282">
                  <a:moveTo>
                    <a:pt x="156" y="281"/>
                  </a:moveTo>
                  <a:lnTo>
                    <a:pt x="156" y="281"/>
                  </a:lnTo>
                  <a:cubicBezTo>
                    <a:pt x="93" y="281"/>
                    <a:pt x="0" y="219"/>
                    <a:pt x="0" y="125"/>
                  </a:cubicBezTo>
                  <a:cubicBezTo>
                    <a:pt x="0" y="63"/>
                    <a:pt x="93" y="0"/>
                    <a:pt x="156" y="0"/>
                  </a:cubicBezTo>
                  <a:cubicBezTo>
                    <a:pt x="250" y="0"/>
                    <a:pt x="312" y="63"/>
                    <a:pt x="312" y="125"/>
                  </a:cubicBezTo>
                  <a:cubicBezTo>
                    <a:pt x="312" y="219"/>
                    <a:pt x="250" y="281"/>
                    <a:pt x="156" y="281"/>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6"/>
            <p:cNvSpPr>
              <a:spLocks noChangeArrowheads="1"/>
            </p:cNvSpPr>
            <p:nvPr userDrawn="1"/>
          </p:nvSpPr>
          <p:spPr bwMode="auto">
            <a:xfrm>
              <a:off x="3044825" y="1414463"/>
              <a:ext cx="90488" cy="427037"/>
            </a:xfrm>
            <a:custGeom>
              <a:avLst/>
              <a:gdLst>
                <a:gd name="T0" fmla="*/ 0 w 251"/>
                <a:gd name="T1" fmla="*/ 1186 h 1187"/>
                <a:gd name="T2" fmla="*/ 0 w 251"/>
                <a:gd name="T3" fmla="*/ 1186 h 1187"/>
                <a:gd name="T4" fmla="*/ 0 w 251"/>
                <a:gd name="T5" fmla="*/ 31 h 1187"/>
                <a:gd name="T6" fmla="*/ 31 w 251"/>
                <a:gd name="T7" fmla="*/ 31 h 1187"/>
                <a:gd name="T8" fmla="*/ 250 w 251"/>
                <a:gd name="T9" fmla="*/ 0 h 1187"/>
                <a:gd name="T10" fmla="*/ 250 w 251"/>
                <a:gd name="T11" fmla="*/ 1186 h 1187"/>
                <a:gd name="T12" fmla="*/ 0 w 251"/>
                <a:gd name="T13" fmla="*/ 1186 h 1187"/>
              </a:gdLst>
              <a:ahLst/>
              <a:cxnLst>
                <a:cxn ang="0">
                  <a:pos x="T0" y="T1"/>
                </a:cxn>
                <a:cxn ang="0">
                  <a:pos x="T2" y="T3"/>
                </a:cxn>
                <a:cxn ang="0">
                  <a:pos x="T4" y="T5"/>
                </a:cxn>
                <a:cxn ang="0">
                  <a:pos x="T6" y="T7"/>
                </a:cxn>
                <a:cxn ang="0">
                  <a:pos x="T8" y="T9"/>
                </a:cxn>
                <a:cxn ang="0">
                  <a:pos x="T10" y="T11"/>
                </a:cxn>
                <a:cxn ang="0">
                  <a:pos x="T12" y="T13"/>
                </a:cxn>
              </a:cxnLst>
              <a:rect l="0" t="0" r="r" b="b"/>
              <a:pathLst>
                <a:path w="251" h="1187">
                  <a:moveTo>
                    <a:pt x="0" y="1186"/>
                  </a:moveTo>
                  <a:lnTo>
                    <a:pt x="0" y="1186"/>
                  </a:lnTo>
                  <a:cubicBezTo>
                    <a:pt x="0" y="31"/>
                    <a:pt x="0" y="31"/>
                    <a:pt x="0" y="31"/>
                  </a:cubicBezTo>
                  <a:cubicBezTo>
                    <a:pt x="31" y="31"/>
                    <a:pt x="31" y="31"/>
                    <a:pt x="31" y="31"/>
                  </a:cubicBezTo>
                  <a:cubicBezTo>
                    <a:pt x="94" y="31"/>
                    <a:pt x="187" y="31"/>
                    <a:pt x="250" y="0"/>
                  </a:cubicBezTo>
                  <a:cubicBezTo>
                    <a:pt x="250" y="1186"/>
                    <a:pt x="250" y="1186"/>
                    <a:pt x="250" y="1186"/>
                  </a:cubicBezTo>
                  <a:cubicBezTo>
                    <a:pt x="0" y="1186"/>
                    <a:pt x="0" y="1186"/>
                    <a:pt x="0" y="1186"/>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7"/>
            <p:cNvSpPr>
              <a:spLocks noChangeArrowheads="1"/>
            </p:cNvSpPr>
            <p:nvPr userDrawn="1"/>
          </p:nvSpPr>
          <p:spPr bwMode="auto">
            <a:xfrm>
              <a:off x="4146550" y="1257300"/>
              <a:ext cx="269875" cy="585788"/>
            </a:xfrm>
            <a:custGeom>
              <a:avLst/>
              <a:gdLst>
                <a:gd name="T0" fmla="*/ 0 w 751"/>
                <a:gd name="T1" fmla="*/ 1624 h 1625"/>
                <a:gd name="T2" fmla="*/ 0 w 751"/>
                <a:gd name="T3" fmla="*/ 1624 h 1625"/>
                <a:gd name="T4" fmla="*/ 0 w 751"/>
                <a:gd name="T5" fmla="*/ 63 h 1625"/>
                <a:gd name="T6" fmla="*/ 282 w 751"/>
                <a:gd name="T7" fmla="*/ 0 h 1625"/>
                <a:gd name="T8" fmla="*/ 282 w 751"/>
                <a:gd name="T9" fmla="*/ 1437 h 1625"/>
                <a:gd name="T10" fmla="*/ 750 w 751"/>
                <a:gd name="T11" fmla="*/ 1437 h 1625"/>
                <a:gd name="T12" fmla="*/ 750 w 751"/>
                <a:gd name="T13" fmla="*/ 1624 h 1625"/>
                <a:gd name="T14" fmla="*/ 0 w 751"/>
                <a:gd name="T15" fmla="*/ 1624 h 1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1" h="1625">
                  <a:moveTo>
                    <a:pt x="0" y="1624"/>
                  </a:moveTo>
                  <a:lnTo>
                    <a:pt x="0" y="1624"/>
                  </a:lnTo>
                  <a:cubicBezTo>
                    <a:pt x="0" y="63"/>
                    <a:pt x="0" y="63"/>
                    <a:pt x="0" y="63"/>
                  </a:cubicBezTo>
                  <a:cubicBezTo>
                    <a:pt x="94" y="63"/>
                    <a:pt x="188" y="32"/>
                    <a:pt x="282" y="0"/>
                  </a:cubicBezTo>
                  <a:cubicBezTo>
                    <a:pt x="282" y="1437"/>
                    <a:pt x="282" y="1437"/>
                    <a:pt x="282" y="1437"/>
                  </a:cubicBezTo>
                  <a:cubicBezTo>
                    <a:pt x="750" y="1437"/>
                    <a:pt x="750" y="1437"/>
                    <a:pt x="750" y="1437"/>
                  </a:cubicBezTo>
                  <a:cubicBezTo>
                    <a:pt x="750" y="1624"/>
                    <a:pt x="750" y="1624"/>
                    <a:pt x="750" y="1624"/>
                  </a:cubicBezTo>
                  <a:cubicBezTo>
                    <a:pt x="0" y="1624"/>
                    <a:pt x="0" y="1624"/>
                    <a:pt x="0" y="1624"/>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8"/>
            <p:cNvSpPr>
              <a:spLocks noChangeArrowheads="1"/>
            </p:cNvSpPr>
            <p:nvPr userDrawn="1"/>
          </p:nvSpPr>
          <p:spPr bwMode="auto">
            <a:xfrm>
              <a:off x="4652963" y="1223963"/>
              <a:ext cx="280987" cy="619125"/>
            </a:xfrm>
            <a:custGeom>
              <a:avLst/>
              <a:gdLst>
                <a:gd name="T0" fmla="*/ 750 w 782"/>
                <a:gd name="T1" fmla="*/ 156 h 1718"/>
                <a:gd name="T2" fmla="*/ 750 w 782"/>
                <a:gd name="T3" fmla="*/ 156 h 1718"/>
                <a:gd name="T4" fmla="*/ 625 w 782"/>
                <a:gd name="T5" fmla="*/ 156 h 1718"/>
                <a:gd name="T6" fmla="*/ 437 w 782"/>
                <a:gd name="T7" fmla="*/ 468 h 1718"/>
                <a:gd name="T8" fmla="*/ 437 w 782"/>
                <a:gd name="T9" fmla="*/ 562 h 1718"/>
                <a:gd name="T10" fmla="*/ 687 w 782"/>
                <a:gd name="T11" fmla="*/ 562 h 1718"/>
                <a:gd name="T12" fmla="*/ 687 w 782"/>
                <a:gd name="T13" fmla="*/ 687 h 1718"/>
                <a:gd name="T14" fmla="*/ 437 w 782"/>
                <a:gd name="T15" fmla="*/ 687 h 1718"/>
                <a:gd name="T16" fmla="*/ 437 w 782"/>
                <a:gd name="T17" fmla="*/ 1717 h 1718"/>
                <a:gd name="T18" fmla="*/ 187 w 782"/>
                <a:gd name="T19" fmla="*/ 1717 h 1718"/>
                <a:gd name="T20" fmla="*/ 187 w 782"/>
                <a:gd name="T21" fmla="*/ 687 h 1718"/>
                <a:gd name="T22" fmla="*/ 0 w 782"/>
                <a:gd name="T23" fmla="*/ 687 h 1718"/>
                <a:gd name="T24" fmla="*/ 0 w 782"/>
                <a:gd name="T25" fmla="*/ 562 h 1718"/>
                <a:gd name="T26" fmla="*/ 187 w 782"/>
                <a:gd name="T27" fmla="*/ 562 h 1718"/>
                <a:gd name="T28" fmla="*/ 187 w 782"/>
                <a:gd name="T29" fmla="*/ 468 h 1718"/>
                <a:gd name="T30" fmla="*/ 562 w 782"/>
                <a:gd name="T31" fmla="*/ 0 h 1718"/>
                <a:gd name="T32" fmla="*/ 781 w 782"/>
                <a:gd name="T33" fmla="*/ 31 h 1718"/>
                <a:gd name="T34" fmla="*/ 750 w 782"/>
                <a:gd name="T35" fmla="*/ 156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2" h="1718">
                  <a:moveTo>
                    <a:pt x="750" y="156"/>
                  </a:moveTo>
                  <a:lnTo>
                    <a:pt x="750" y="156"/>
                  </a:lnTo>
                  <a:cubicBezTo>
                    <a:pt x="718" y="156"/>
                    <a:pt x="656" y="156"/>
                    <a:pt x="625" y="156"/>
                  </a:cubicBezTo>
                  <a:cubicBezTo>
                    <a:pt x="468" y="156"/>
                    <a:pt x="437" y="218"/>
                    <a:pt x="437" y="468"/>
                  </a:cubicBezTo>
                  <a:cubicBezTo>
                    <a:pt x="437" y="562"/>
                    <a:pt x="437" y="562"/>
                    <a:pt x="437" y="562"/>
                  </a:cubicBezTo>
                  <a:cubicBezTo>
                    <a:pt x="687" y="562"/>
                    <a:pt x="687" y="562"/>
                    <a:pt x="687" y="562"/>
                  </a:cubicBezTo>
                  <a:cubicBezTo>
                    <a:pt x="687" y="687"/>
                    <a:pt x="687" y="687"/>
                    <a:pt x="687" y="687"/>
                  </a:cubicBezTo>
                  <a:cubicBezTo>
                    <a:pt x="437" y="687"/>
                    <a:pt x="437" y="687"/>
                    <a:pt x="437" y="687"/>
                  </a:cubicBezTo>
                  <a:cubicBezTo>
                    <a:pt x="437" y="1717"/>
                    <a:pt x="437" y="1717"/>
                    <a:pt x="437" y="1717"/>
                  </a:cubicBezTo>
                  <a:cubicBezTo>
                    <a:pt x="187" y="1717"/>
                    <a:pt x="187" y="1717"/>
                    <a:pt x="187" y="1717"/>
                  </a:cubicBezTo>
                  <a:cubicBezTo>
                    <a:pt x="187" y="687"/>
                    <a:pt x="187" y="687"/>
                    <a:pt x="187" y="687"/>
                  </a:cubicBezTo>
                  <a:cubicBezTo>
                    <a:pt x="0" y="687"/>
                    <a:pt x="0" y="687"/>
                    <a:pt x="0" y="687"/>
                  </a:cubicBezTo>
                  <a:cubicBezTo>
                    <a:pt x="0" y="562"/>
                    <a:pt x="0" y="562"/>
                    <a:pt x="0" y="562"/>
                  </a:cubicBezTo>
                  <a:cubicBezTo>
                    <a:pt x="187" y="562"/>
                    <a:pt x="187" y="562"/>
                    <a:pt x="187" y="562"/>
                  </a:cubicBezTo>
                  <a:cubicBezTo>
                    <a:pt x="187" y="468"/>
                    <a:pt x="187" y="468"/>
                    <a:pt x="187" y="468"/>
                  </a:cubicBezTo>
                  <a:cubicBezTo>
                    <a:pt x="187" y="156"/>
                    <a:pt x="312" y="0"/>
                    <a:pt x="562" y="0"/>
                  </a:cubicBezTo>
                  <a:cubicBezTo>
                    <a:pt x="656" y="0"/>
                    <a:pt x="687" y="0"/>
                    <a:pt x="781" y="31"/>
                  </a:cubicBezTo>
                  <a:cubicBezTo>
                    <a:pt x="750" y="156"/>
                    <a:pt x="750" y="156"/>
                    <a:pt x="750" y="156"/>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9"/>
            <p:cNvSpPr>
              <a:spLocks noChangeArrowheads="1"/>
            </p:cNvSpPr>
            <p:nvPr userDrawn="1"/>
          </p:nvSpPr>
          <p:spPr bwMode="auto">
            <a:xfrm>
              <a:off x="4473575" y="1246188"/>
              <a:ext cx="101600" cy="101600"/>
            </a:xfrm>
            <a:custGeom>
              <a:avLst/>
              <a:gdLst>
                <a:gd name="T0" fmla="*/ 156 w 282"/>
                <a:gd name="T1" fmla="*/ 281 h 282"/>
                <a:gd name="T2" fmla="*/ 156 w 282"/>
                <a:gd name="T3" fmla="*/ 281 h 282"/>
                <a:gd name="T4" fmla="*/ 0 w 282"/>
                <a:gd name="T5" fmla="*/ 125 h 282"/>
                <a:gd name="T6" fmla="*/ 156 w 282"/>
                <a:gd name="T7" fmla="*/ 0 h 282"/>
                <a:gd name="T8" fmla="*/ 281 w 282"/>
                <a:gd name="T9" fmla="*/ 125 h 282"/>
                <a:gd name="T10" fmla="*/ 156 w 282"/>
                <a:gd name="T11" fmla="*/ 281 h 282"/>
              </a:gdLst>
              <a:ahLst/>
              <a:cxnLst>
                <a:cxn ang="0">
                  <a:pos x="T0" y="T1"/>
                </a:cxn>
                <a:cxn ang="0">
                  <a:pos x="T2" y="T3"/>
                </a:cxn>
                <a:cxn ang="0">
                  <a:pos x="T4" y="T5"/>
                </a:cxn>
                <a:cxn ang="0">
                  <a:pos x="T6" y="T7"/>
                </a:cxn>
                <a:cxn ang="0">
                  <a:pos x="T8" y="T9"/>
                </a:cxn>
                <a:cxn ang="0">
                  <a:pos x="T10" y="T11"/>
                </a:cxn>
              </a:cxnLst>
              <a:rect l="0" t="0" r="r" b="b"/>
              <a:pathLst>
                <a:path w="282" h="282">
                  <a:moveTo>
                    <a:pt x="156" y="281"/>
                  </a:moveTo>
                  <a:lnTo>
                    <a:pt x="156" y="281"/>
                  </a:lnTo>
                  <a:cubicBezTo>
                    <a:pt x="62" y="281"/>
                    <a:pt x="0" y="219"/>
                    <a:pt x="0" y="125"/>
                  </a:cubicBezTo>
                  <a:cubicBezTo>
                    <a:pt x="0" y="63"/>
                    <a:pt x="62" y="0"/>
                    <a:pt x="156" y="0"/>
                  </a:cubicBezTo>
                  <a:cubicBezTo>
                    <a:pt x="218" y="0"/>
                    <a:pt x="281" y="63"/>
                    <a:pt x="281" y="125"/>
                  </a:cubicBezTo>
                  <a:cubicBezTo>
                    <a:pt x="281" y="219"/>
                    <a:pt x="218" y="281"/>
                    <a:pt x="156" y="281"/>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10"/>
            <p:cNvSpPr>
              <a:spLocks noChangeArrowheads="1"/>
            </p:cNvSpPr>
            <p:nvPr userDrawn="1"/>
          </p:nvSpPr>
          <p:spPr bwMode="auto">
            <a:xfrm>
              <a:off x="4484688" y="1414463"/>
              <a:ext cx="90487" cy="427037"/>
            </a:xfrm>
            <a:custGeom>
              <a:avLst/>
              <a:gdLst>
                <a:gd name="T0" fmla="*/ 0 w 251"/>
                <a:gd name="T1" fmla="*/ 1186 h 1187"/>
                <a:gd name="T2" fmla="*/ 0 w 251"/>
                <a:gd name="T3" fmla="*/ 1186 h 1187"/>
                <a:gd name="T4" fmla="*/ 0 w 251"/>
                <a:gd name="T5" fmla="*/ 31 h 1187"/>
                <a:gd name="T6" fmla="*/ 31 w 251"/>
                <a:gd name="T7" fmla="*/ 31 h 1187"/>
                <a:gd name="T8" fmla="*/ 250 w 251"/>
                <a:gd name="T9" fmla="*/ 0 h 1187"/>
                <a:gd name="T10" fmla="*/ 250 w 251"/>
                <a:gd name="T11" fmla="*/ 1186 h 1187"/>
                <a:gd name="T12" fmla="*/ 0 w 251"/>
                <a:gd name="T13" fmla="*/ 1186 h 1187"/>
              </a:gdLst>
              <a:ahLst/>
              <a:cxnLst>
                <a:cxn ang="0">
                  <a:pos x="T0" y="T1"/>
                </a:cxn>
                <a:cxn ang="0">
                  <a:pos x="T2" y="T3"/>
                </a:cxn>
                <a:cxn ang="0">
                  <a:pos x="T4" y="T5"/>
                </a:cxn>
                <a:cxn ang="0">
                  <a:pos x="T6" y="T7"/>
                </a:cxn>
                <a:cxn ang="0">
                  <a:pos x="T8" y="T9"/>
                </a:cxn>
                <a:cxn ang="0">
                  <a:pos x="T10" y="T11"/>
                </a:cxn>
                <a:cxn ang="0">
                  <a:pos x="T12" y="T13"/>
                </a:cxn>
              </a:cxnLst>
              <a:rect l="0" t="0" r="r" b="b"/>
              <a:pathLst>
                <a:path w="251" h="1187">
                  <a:moveTo>
                    <a:pt x="0" y="1186"/>
                  </a:moveTo>
                  <a:lnTo>
                    <a:pt x="0" y="1186"/>
                  </a:lnTo>
                  <a:cubicBezTo>
                    <a:pt x="0" y="31"/>
                    <a:pt x="0" y="31"/>
                    <a:pt x="0" y="31"/>
                  </a:cubicBezTo>
                  <a:cubicBezTo>
                    <a:pt x="31" y="31"/>
                    <a:pt x="31" y="31"/>
                    <a:pt x="31" y="31"/>
                  </a:cubicBezTo>
                  <a:cubicBezTo>
                    <a:pt x="94" y="31"/>
                    <a:pt x="156" y="0"/>
                    <a:pt x="250" y="0"/>
                  </a:cubicBezTo>
                  <a:cubicBezTo>
                    <a:pt x="250" y="1186"/>
                    <a:pt x="250" y="1186"/>
                    <a:pt x="250" y="1186"/>
                  </a:cubicBezTo>
                  <a:cubicBezTo>
                    <a:pt x="0" y="1186"/>
                    <a:pt x="0" y="1186"/>
                    <a:pt x="0" y="1186"/>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11"/>
            <p:cNvSpPr>
              <a:spLocks noChangeArrowheads="1"/>
            </p:cNvSpPr>
            <p:nvPr userDrawn="1"/>
          </p:nvSpPr>
          <p:spPr bwMode="auto">
            <a:xfrm>
              <a:off x="4933950" y="1414463"/>
              <a:ext cx="349250" cy="438150"/>
            </a:xfrm>
            <a:custGeom>
              <a:avLst/>
              <a:gdLst>
                <a:gd name="T0" fmla="*/ 250 w 969"/>
                <a:gd name="T1" fmla="*/ 624 h 1219"/>
                <a:gd name="T2" fmla="*/ 250 w 969"/>
                <a:gd name="T3" fmla="*/ 624 h 1219"/>
                <a:gd name="T4" fmla="*/ 250 w 969"/>
                <a:gd name="T5" fmla="*/ 655 h 1219"/>
                <a:gd name="T6" fmla="*/ 593 w 969"/>
                <a:gd name="T7" fmla="*/ 1030 h 1219"/>
                <a:gd name="T8" fmla="*/ 905 w 969"/>
                <a:gd name="T9" fmla="*/ 968 h 1219"/>
                <a:gd name="T10" fmla="*/ 936 w 969"/>
                <a:gd name="T11" fmla="*/ 1093 h 1219"/>
                <a:gd name="T12" fmla="*/ 530 w 969"/>
                <a:gd name="T13" fmla="*/ 1218 h 1219"/>
                <a:gd name="T14" fmla="*/ 0 w 969"/>
                <a:gd name="T15" fmla="*/ 593 h 1219"/>
                <a:gd name="T16" fmla="*/ 499 w 969"/>
                <a:gd name="T17" fmla="*/ 0 h 1219"/>
                <a:gd name="T18" fmla="*/ 968 w 969"/>
                <a:gd name="T19" fmla="*/ 624 h 1219"/>
                <a:gd name="T20" fmla="*/ 250 w 969"/>
                <a:gd name="T21" fmla="*/ 624 h 1219"/>
                <a:gd name="T22" fmla="*/ 499 w 969"/>
                <a:gd name="T23" fmla="*/ 125 h 1219"/>
                <a:gd name="T24" fmla="*/ 499 w 969"/>
                <a:gd name="T25" fmla="*/ 125 h 1219"/>
                <a:gd name="T26" fmla="*/ 250 w 969"/>
                <a:gd name="T27" fmla="*/ 468 h 1219"/>
                <a:gd name="T28" fmla="*/ 718 w 969"/>
                <a:gd name="T29" fmla="*/ 468 h 1219"/>
                <a:gd name="T30" fmla="*/ 499 w 969"/>
                <a:gd name="T31" fmla="*/ 12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9" h="1219">
                  <a:moveTo>
                    <a:pt x="250" y="624"/>
                  </a:moveTo>
                  <a:lnTo>
                    <a:pt x="250" y="624"/>
                  </a:lnTo>
                  <a:cubicBezTo>
                    <a:pt x="250" y="655"/>
                    <a:pt x="250" y="655"/>
                    <a:pt x="250" y="655"/>
                  </a:cubicBezTo>
                  <a:cubicBezTo>
                    <a:pt x="281" y="905"/>
                    <a:pt x="375" y="1030"/>
                    <a:pt x="593" y="1030"/>
                  </a:cubicBezTo>
                  <a:cubicBezTo>
                    <a:pt x="686" y="1030"/>
                    <a:pt x="749" y="1030"/>
                    <a:pt x="905" y="968"/>
                  </a:cubicBezTo>
                  <a:cubicBezTo>
                    <a:pt x="936" y="1093"/>
                    <a:pt x="936" y="1093"/>
                    <a:pt x="936" y="1093"/>
                  </a:cubicBezTo>
                  <a:cubicBezTo>
                    <a:pt x="780" y="1186"/>
                    <a:pt x="686" y="1218"/>
                    <a:pt x="530" y="1218"/>
                  </a:cubicBezTo>
                  <a:cubicBezTo>
                    <a:pt x="187" y="1218"/>
                    <a:pt x="0" y="999"/>
                    <a:pt x="0" y="593"/>
                  </a:cubicBezTo>
                  <a:cubicBezTo>
                    <a:pt x="0" y="219"/>
                    <a:pt x="187" y="0"/>
                    <a:pt x="499" y="0"/>
                  </a:cubicBezTo>
                  <a:cubicBezTo>
                    <a:pt x="811" y="0"/>
                    <a:pt x="968" y="187"/>
                    <a:pt x="968" y="624"/>
                  </a:cubicBezTo>
                  <a:lnTo>
                    <a:pt x="250" y="624"/>
                  </a:lnTo>
                  <a:close/>
                  <a:moveTo>
                    <a:pt x="499" y="125"/>
                  </a:moveTo>
                  <a:lnTo>
                    <a:pt x="499" y="125"/>
                  </a:lnTo>
                  <a:cubicBezTo>
                    <a:pt x="344" y="125"/>
                    <a:pt x="281" y="250"/>
                    <a:pt x="250" y="468"/>
                  </a:cubicBezTo>
                  <a:cubicBezTo>
                    <a:pt x="718" y="468"/>
                    <a:pt x="718" y="468"/>
                    <a:pt x="718" y="468"/>
                  </a:cubicBezTo>
                  <a:cubicBezTo>
                    <a:pt x="686" y="250"/>
                    <a:pt x="624" y="125"/>
                    <a:pt x="499" y="125"/>
                  </a:cubicBezTo>
                  <a:close/>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12"/>
            <p:cNvSpPr>
              <a:spLocks noChangeArrowheads="1"/>
            </p:cNvSpPr>
            <p:nvPr userDrawn="1"/>
          </p:nvSpPr>
          <p:spPr bwMode="auto">
            <a:xfrm>
              <a:off x="5495925" y="1268413"/>
              <a:ext cx="630238" cy="585787"/>
            </a:xfrm>
            <a:custGeom>
              <a:avLst/>
              <a:gdLst>
                <a:gd name="T0" fmla="*/ 282 w 1751"/>
                <a:gd name="T1" fmla="*/ 62 h 1625"/>
                <a:gd name="T2" fmla="*/ 282 w 1751"/>
                <a:gd name="T3" fmla="*/ 62 h 1625"/>
                <a:gd name="T4" fmla="*/ 313 w 1751"/>
                <a:gd name="T5" fmla="*/ 0 h 1625"/>
                <a:gd name="T6" fmla="*/ 344 w 1751"/>
                <a:gd name="T7" fmla="*/ 0 h 1625"/>
                <a:gd name="T8" fmla="*/ 375 w 1751"/>
                <a:gd name="T9" fmla="*/ 31 h 1625"/>
                <a:gd name="T10" fmla="*/ 875 w 1751"/>
                <a:gd name="T11" fmla="*/ 1092 h 1625"/>
                <a:gd name="T12" fmla="*/ 875 w 1751"/>
                <a:gd name="T13" fmla="*/ 1092 h 1625"/>
                <a:gd name="T14" fmla="*/ 1375 w 1751"/>
                <a:gd name="T15" fmla="*/ 31 h 1625"/>
                <a:gd name="T16" fmla="*/ 1407 w 1751"/>
                <a:gd name="T17" fmla="*/ 0 h 1625"/>
                <a:gd name="T18" fmla="*/ 1438 w 1751"/>
                <a:gd name="T19" fmla="*/ 0 h 1625"/>
                <a:gd name="T20" fmla="*/ 1500 w 1751"/>
                <a:gd name="T21" fmla="*/ 62 h 1625"/>
                <a:gd name="T22" fmla="*/ 1750 w 1751"/>
                <a:gd name="T23" fmla="*/ 1561 h 1625"/>
                <a:gd name="T24" fmla="*/ 1719 w 1751"/>
                <a:gd name="T25" fmla="*/ 1592 h 1625"/>
                <a:gd name="T26" fmla="*/ 1500 w 1751"/>
                <a:gd name="T27" fmla="*/ 1592 h 1625"/>
                <a:gd name="T28" fmla="*/ 1469 w 1751"/>
                <a:gd name="T29" fmla="*/ 1561 h 1625"/>
                <a:gd name="T30" fmla="*/ 1344 w 1751"/>
                <a:gd name="T31" fmla="*/ 718 h 1625"/>
                <a:gd name="T32" fmla="*/ 1344 w 1751"/>
                <a:gd name="T33" fmla="*/ 718 h 1625"/>
                <a:gd name="T34" fmla="*/ 938 w 1751"/>
                <a:gd name="T35" fmla="*/ 1592 h 1625"/>
                <a:gd name="T36" fmla="*/ 907 w 1751"/>
                <a:gd name="T37" fmla="*/ 1624 h 1625"/>
                <a:gd name="T38" fmla="*/ 844 w 1751"/>
                <a:gd name="T39" fmla="*/ 1624 h 1625"/>
                <a:gd name="T40" fmla="*/ 813 w 1751"/>
                <a:gd name="T41" fmla="*/ 1592 h 1625"/>
                <a:gd name="T42" fmla="*/ 438 w 1751"/>
                <a:gd name="T43" fmla="*/ 718 h 1625"/>
                <a:gd name="T44" fmla="*/ 407 w 1751"/>
                <a:gd name="T45" fmla="*/ 718 h 1625"/>
                <a:gd name="T46" fmla="*/ 282 w 1751"/>
                <a:gd name="T47" fmla="*/ 1561 h 1625"/>
                <a:gd name="T48" fmla="*/ 250 w 1751"/>
                <a:gd name="T49" fmla="*/ 1592 h 1625"/>
                <a:gd name="T50" fmla="*/ 32 w 1751"/>
                <a:gd name="T51" fmla="*/ 1592 h 1625"/>
                <a:gd name="T52" fmla="*/ 0 w 1751"/>
                <a:gd name="T53" fmla="*/ 1561 h 1625"/>
                <a:gd name="T54" fmla="*/ 282 w 1751"/>
                <a:gd name="T55" fmla="*/ 62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51" h="1625">
                  <a:moveTo>
                    <a:pt x="282" y="62"/>
                  </a:moveTo>
                  <a:lnTo>
                    <a:pt x="282" y="62"/>
                  </a:lnTo>
                  <a:cubicBezTo>
                    <a:pt x="282" y="31"/>
                    <a:pt x="282" y="0"/>
                    <a:pt x="313" y="0"/>
                  </a:cubicBezTo>
                  <a:cubicBezTo>
                    <a:pt x="344" y="0"/>
                    <a:pt x="344" y="0"/>
                    <a:pt x="344" y="0"/>
                  </a:cubicBezTo>
                  <a:cubicBezTo>
                    <a:pt x="375" y="0"/>
                    <a:pt x="375" y="31"/>
                    <a:pt x="375" y="31"/>
                  </a:cubicBezTo>
                  <a:cubicBezTo>
                    <a:pt x="875" y="1092"/>
                    <a:pt x="875" y="1092"/>
                    <a:pt x="875" y="1092"/>
                  </a:cubicBezTo>
                  <a:lnTo>
                    <a:pt x="875" y="1092"/>
                  </a:lnTo>
                  <a:cubicBezTo>
                    <a:pt x="1375" y="31"/>
                    <a:pt x="1375" y="31"/>
                    <a:pt x="1375" y="31"/>
                  </a:cubicBezTo>
                  <a:lnTo>
                    <a:pt x="1407" y="0"/>
                  </a:lnTo>
                  <a:cubicBezTo>
                    <a:pt x="1438" y="0"/>
                    <a:pt x="1438" y="0"/>
                    <a:pt x="1438" y="0"/>
                  </a:cubicBezTo>
                  <a:cubicBezTo>
                    <a:pt x="1469" y="0"/>
                    <a:pt x="1500" y="31"/>
                    <a:pt x="1500" y="62"/>
                  </a:cubicBezTo>
                  <a:cubicBezTo>
                    <a:pt x="1750" y="1561"/>
                    <a:pt x="1750" y="1561"/>
                    <a:pt x="1750" y="1561"/>
                  </a:cubicBezTo>
                  <a:cubicBezTo>
                    <a:pt x="1750" y="1592"/>
                    <a:pt x="1750" y="1592"/>
                    <a:pt x="1719" y="1592"/>
                  </a:cubicBezTo>
                  <a:cubicBezTo>
                    <a:pt x="1500" y="1592"/>
                    <a:pt x="1500" y="1592"/>
                    <a:pt x="1500" y="1592"/>
                  </a:cubicBezTo>
                  <a:cubicBezTo>
                    <a:pt x="1500" y="1592"/>
                    <a:pt x="1469" y="1592"/>
                    <a:pt x="1469" y="1561"/>
                  </a:cubicBezTo>
                  <a:cubicBezTo>
                    <a:pt x="1344" y="718"/>
                    <a:pt x="1344" y="718"/>
                    <a:pt x="1344" y="718"/>
                  </a:cubicBezTo>
                  <a:lnTo>
                    <a:pt x="1344" y="718"/>
                  </a:lnTo>
                  <a:cubicBezTo>
                    <a:pt x="938" y="1592"/>
                    <a:pt x="938" y="1592"/>
                    <a:pt x="938" y="1592"/>
                  </a:cubicBezTo>
                  <a:cubicBezTo>
                    <a:pt x="938" y="1624"/>
                    <a:pt x="907" y="1624"/>
                    <a:pt x="907" y="1624"/>
                  </a:cubicBezTo>
                  <a:cubicBezTo>
                    <a:pt x="844" y="1624"/>
                    <a:pt x="844" y="1624"/>
                    <a:pt x="844" y="1624"/>
                  </a:cubicBezTo>
                  <a:cubicBezTo>
                    <a:pt x="844" y="1624"/>
                    <a:pt x="813" y="1624"/>
                    <a:pt x="813" y="1592"/>
                  </a:cubicBezTo>
                  <a:cubicBezTo>
                    <a:pt x="438" y="718"/>
                    <a:pt x="438" y="718"/>
                    <a:pt x="438" y="718"/>
                  </a:cubicBezTo>
                  <a:lnTo>
                    <a:pt x="407" y="718"/>
                  </a:lnTo>
                  <a:cubicBezTo>
                    <a:pt x="282" y="1561"/>
                    <a:pt x="282" y="1561"/>
                    <a:pt x="282" y="1561"/>
                  </a:cubicBezTo>
                  <a:cubicBezTo>
                    <a:pt x="282" y="1592"/>
                    <a:pt x="282" y="1592"/>
                    <a:pt x="250" y="1592"/>
                  </a:cubicBezTo>
                  <a:cubicBezTo>
                    <a:pt x="32" y="1592"/>
                    <a:pt x="32" y="1592"/>
                    <a:pt x="32" y="1592"/>
                  </a:cubicBezTo>
                  <a:cubicBezTo>
                    <a:pt x="32" y="1592"/>
                    <a:pt x="0" y="1592"/>
                    <a:pt x="0" y="1561"/>
                  </a:cubicBezTo>
                  <a:lnTo>
                    <a:pt x="282" y="62"/>
                  </a:lnTo>
                </a:path>
              </a:pathLst>
            </a:custGeom>
            <a:solidFill>
              <a:srgbClr val="5261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13"/>
            <p:cNvSpPr>
              <a:spLocks noChangeArrowheads="1"/>
            </p:cNvSpPr>
            <p:nvPr userDrawn="1"/>
          </p:nvSpPr>
          <p:spPr bwMode="auto">
            <a:xfrm>
              <a:off x="6159500" y="1268413"/>
              <a:ext cx="539750" cy="573087"/>
            </a:xfrm>
            <a:custGeom>
              <a:avLst/>
              <a:gdLst>
                <a:gd name="T0" fmla="*/ 0 w 1501"/>
                <a:gd name="T1" fmla="*/ 1561 h 1593"/>
                <a:gd name="T2" fmla="*/ 0 w 1501"/>
                <a:gd name="T3" fmla="*/ 1561 h 1593"/>
                <a:gd name="T4" fmla="*/ 719 w 1501"/>
                <a:gd name="T5" fmla="*/ 31 h 1593"/>
                <a:gd name="T6" fmla="*/ 750 w 1501"/>
                <a:gd name="T7" fmla="*/ 0 h 1593"/>
                <a:gd name="T8" fmla="*/ 781 w 1501"/>
                <a:gd name="T9" fmla="*/ 0 h 1593"/>
                <a:gd name="T10" fmla="*/ 813 w 1501"/>
                <a:gd name="T11" fmla="*/ 31 h 1593"/>
                <a:gd name="T12" fmla="*/ 1500 w 1501"/>
                <a:gd name="T13" fmla="*/ 1561 h 1593"/>
                <a:gd name="T14" fmla="*/ 1469 w 1501"/>
                <a:gd name="T15" fmla="*/ 1592 h 1593"/>
                <a:gd name="T16" fmla="*/ 1281 w 1501"/>
                <a:gd name="T17" fmla="*/ 1592 h 1593"/>
                <a:gd name="T18" fmla="*/ 1188 w 1501"/>
                <a:gd name="T19" fmla="*/ 1561 h 1593"/>
                <a:gd name="T20" fmla="*/ 1094 w 1501"/>
                <a:gd name="T21" fmla="*/ 1311 h 1593"/>
                <a:gd name="T22" fmla="*/ 406 w 1501"/>
                <a:gd name="T23" fmla="*/ 1311 h 1593"/>
                <a:gd name="T24" fmla="*/ 313 w 1501"/>
                <a:gd name="T25" fmla="*/ 1561 h 1593"/>
                <a:gd name="T26" fmla="*/ 250 w 1501"/>
                <a:gd name="T27" fmla="*/ 1592 h 1593"/>
                <a:gd name="T28" fmla="*/ 63 w 1501"/>
                <a:gd name="T29" fmla="*/ 1592 h 1593"/>
                <a:gd name="T30" fmla="*/ 0 w 1501"/>
                <a:gd name="T31" fmla="*/ 1561 h 1593"/>
                <a:gd name="T32" fmla="*/ 969 w 1501"/>
                <a:gd name="T33" fmla="*/ 1061 h 1593"/>
                <a:gd name="T34" fmla="*/ 969 w 1501"/>
                <a:gd name="T35" fmla="*/ 1061 h 1593"/>
                <a:gd name="T36" fmla="*/ 750 w 1501"/>
                <a:gd name="T37" fmla="*/ 562 h 1593"/>
                <a:gd name="T38" fmla="*/ 750 w 1501"/>
                <a:gd name="T39" fmla="*/ 562 h 1593"/>
                <a:gd name="T40" fmla="*/ 531 w 1501"/>
                <a:gd name="T41" fmla="*/ 1061 h 1593"/>
                <a:gd name="T42" fmla="*/ 969 w 1501"/>
                <a:gd name="T43" fmla="*/ 106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1" h="1593">
                  <a:moveTo>
                    <a:pt x="0" y="1561"/>
                  </a:moveTo>
                  <a:lnTo>
                    <a:pt x="0" y="1561"/>
                  </a:lnTo>
                  <a:cubicBezTo>
                    <a:pt x="719" y="31"/>
                    <a:pt x="719" y="31"/>
                    <a:pt x="719" y="31"/>
                  </a:cubicBezTo>
                  <a:cubicBezTo>
                    <a:pt x="719" y="31"/>
                    <a:pt x="719" y="0"/>
                    <a:pt x="750" y="0"/>
                  </a:cubicBezTo>
                  <a:cubicBezTo>
                    <a:pt x="781" y="0"/>
                    <a:pt x="781" y="0"/>
                    <a:pt x="781" y="0"/>
                  </a:cubicBezTo>
                  <a:lnTo>
                    <a:pt x="813" y="31"/>
                  </a:lnTo>
                  <a:cubicBezTo>
                    <a:pt x="1500" y="1561"/>
                    <a:pt x="1500" y="1561"/>
                    <a:pt x="1500" y="1561"/>
                  </a:cubicBezTo>
                  <a:cubicBezTo>
                    <a:pt x="1500" y="1561"/>
                    <a:pt x="1500" y="1592"/>
                    <a:pt x="1469" y="1592"/>
                  </a:cubicBezTo>
                  <a:cubicBezTo>
                    <a:pt x="1281" y="1592"/>
                    <a:pt x="1281" y="1592"/>
                    <a:pt x="1281" y="1592"/>
                  </a:cubicBezTo>
                  <a:cubicBezTo>
                    <a:pt x="1219" y="1592"/>
                    <a:pt x="1219" y="1592"/>
                    <a:pt x="1188" y="1561"/>
                  </a:cubicBezTo>
                  <a:cubicBezTo>
                    <a:pt x="1094" y="1311"/>
                    <a:pt x="1094" y="1311"/>
                    <a:pt x="1094" y="1311"/>
                  </a:cubicBezTo>
                  <a:cubicBezTo>
                    <a:pt x="406" y="1311"/>
                    <a:pt x="406" y="1311"/>
                    <a:pt x="406" y="1311"/>
                  </a:cubicBezTo>
                  <a:cubicBezTo>
                    <a:pt x="313" y="1561"/>
                    <a:pt x="313" y="1561"/>
                    <a:pt x="313" y="1561"/>
                  </a:cubicBezTo>
                  <a:cubicBezTo>
                    <a:pt x="313" y="1592"/>
                    <a:pt x="281" y="1592"/>
                    <a:pt x="250" y="1592"/>
                  </a:cubicBezTo>
                  <a:cubicBezTo>
                    <a:pt x="63" y="1592"/>
                    <a:pt x="63" y="1592"/>
                    <a:pt x="63" y="1592"/>
                  </a:cubicBezTo>
                  <a:cubicBezTo>
                    <a:pt x="31" y="1592"/>
                    <a:pt x="0" y="1561"/>
                    <a:pt x="0" y="1561"/>
                  </a:cubicBezTo>
                  <a:close/>
                  <a:moveTo>
                    <a:pt x="969" y="1061"/>
                  </a:moveTo>
                  <a:lnTo>
                    <a:pt x="969" y="1061"/>
                  </a:lnTo>
                  <a:cubicBezTo>
                    <a:pt x="750" y="562"/>
                    <a:pt x="750" y="562"/>
                    <a:pt x="750" y="562"/>
                  </a:cubicBezTo>
                  <a:lnTo>
                    <a:pt x="750" y="562"/>
                  </a:lnTo>
                  <a:cubicBezTo>
                    <a:pt x="531" y="1061"/>
                    <a:pt x="531" y="1061"/>
                    <a:pt x="531" y="1061"/>
                  </a:cubicBezTo>
                  <a:lnTo>
                    <a:pt x="969" y="1061"/>
                  </a:lnTo>
                  <a:close/>
                </a:path>
              </a:pathLst>
            </a:custGeom>
            <a:solidFill>
              <a:srgbClr val="5261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Text Box 14"/>
            <p:cNvSpPr txBox="1">
              <a:spLocks noChangeArrowheads="1"/>
            </p:cNvSpPr>
            <p:nvPr userDrawn="1"/>
          </p:nvSpPr>
          <p:spPr bwMode="auto">
            <a:xfrm>
              <a:off x="6159500" y="1268413"/>
              <a:ext cx="5397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60876" rIns="90000" bIns="45000" anchor="ctr" anchorCtr="1"/>
            <a:lstStyle/>
            <a:p>
              <a:pPr algn="ctr"/>
              <a:r>
                <a:rPr lang="en-GB">
                  <a:solidFill>
                    <a:srgbClr val="000000"/>
                  </a:solidFill>
                </a:rPr>
                <a:t> </a:t>
              </a:r>
            </a:p>
          </p:txBody>
        </p:sp>
        <p:sp>
          <p:nvSpPr>
            <p:cNvPr id="27" name="Freeform 15"/>
            <p:cNvSpPr>
              <a:spLocks noChangeArrowheads="1"/>
            </p:cNvSpPr>
            <p:nvPr userDrawn="1"/>
          </p:nvSpPr>
          <p:spPr bwMode="auto">
            <a:xfrm>
              <a:off x="6767513" y="1279525"/>
              <a:ext cx="393700" cy="561975"/>
            </a:xfrm>
            <a:custGeom>
              <a:avLst/>
              <a:gdLst>
                <a:gd name="T0" fmla="*/ 0 w 1094"/>
                <a:gd name="T1" fmla="*/ 62 h 1562"/>
                <a:gd name="T2" fmla="*/ 0 w 1094"/>
                <a:gd name="T3" fmla="*/ 62 h 1562"/>
                <a:gd name="T4" fmla="*/ 62 w 1094"/>
                <a:gd name="T5" fmla="*/ 0 h 1562"/>
                <a:gd name="T6" fmla="*/ 593 w 1094"/>
                <a:gd name="T7" fmla="*/ 0 h 1562"/>
                <a:gd name="T8" fmla="*/ 1093 w 1094"/>
                <a:gd name="T9" fmla="*/ 500 h 1562"/>
                <a:gd name="T10" fmla="*/ 593 w 1094"/>
                <a:gd name="T11" fmla="*/ 999 h 1562"/>
                <a:gd name="T12" fmla="*/ 312 w 1094"/>
                <a:gd name="T13" fmla="*/ 999 h 1562"/>
                <a:gd name="T14" fmla="*/ 312 w 1094"/>
                <a:gd name="T15" fmla="*/ 1530 h 1562"/>
                <a:gd name="T16" fmla="*/ 250 w 1094"/>
                <a:gd name="T17" fmla="*/ 1561 h 1562"/>
                <a:gd name="T18" fmla="*/ 62 w 1094"/>
                <a:gd name="T19" fmla="*/ 1561 h 1562"/>
                <a:gd name="T20" fmla="*/ 0 w 1094"/>
                <a:gd name="T21" fmla="*/ 1530 h 1562"/>
                <a:gd name="T22" fmla="*/ 0 w 1094"/>
                <a:gd name="T23" fmla="*/ 62 h 1562"/>
                <a:gd name="T24" fmla="*/ 562 w 1094"/>
                <a:gd name="T25" fmla="*/ 719 h 1562"/>
                <a:gd name="T26" fmla="*/ 562 w 1094"/>
                <a:gd name="T27" fmla="*/ 719 h 1562"/>
                <a:gd name="T28" fmla="*/ 781 w 1094"/>
                <a:gd name="T29" fmla="*/ 500 h 1562"/>
                <a:gd name="T30" fmla="*/ 562 w 1094"/>
                <a:gd name="T31" fmla="*/ 281 h 1562"/>
                <a:gd name="T32" fmla="*/ 312 w 1094"/>
                <a:gd name="T33" fmla="*/ 281 h 1562"/>
                <a:gd name="T34" fmla="*/ 312 w 1094"/>
                <a:gd name="T35" fmla="*/ 719 h 1562"/>
                <a:gd name="T36" fmla="*/ 562 w 1094"/>
                <a:gd name="T37" fmla="*/ 719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4" h="1562">
                  <a:moveTo>
                    <a:pt x="0" y="62"/>
                  </a:moveTo>
                  <a:lnTo>
                    <a:pt x="0" y="62"/>
                  </a:lnTo>
                  <a:cubicBezTo>
                    <a:pt x="0" y="31"/>
                    <a:pt x="31" y="0"/>
                    <a:pt x="62" y="0"/>
                  </a:cubicBezTo>
                  <a:cubicBezTo>
                    <a:pt x="593" y="0"/>
                    <a:pt x="593" y="0"/>
                    <a:pt x="593" y="0"/>
                  </a:cubicBezTo>
                  <a:cubicBezTo>
                    <a:pt x="875" y="0"/>
                    <a:pt x="1093" y="219"/>
                    <a:pt x="1093" y="500"/>
                  </a:cubicBezTo>
                  <a:cubicBezTo>
                    <a:pt x="1093" y="780"/>
                    <a:pt x="875" y="999"/>
                    <a:pt x="593" y="999"/>
                  </a:cubicBezTo>
                  <a:cubicBezTo>
                    <a:pt x="312" y="999"/>
                    <a:pt x="312" y="999"/>
                    <a:pt x="312" y="999"/>
                  </a:cubicBezTo>
                  <a:cubicBezTo>
                    <a:pt x="312" y="1530"/>
                    <a:pt x="312" y="1530"/>
                    <a:pt x="312" y="1530"/>
                  </a:cubicBezTo>
                  <a:cubicBezTo>
                    <a:pt x="312" y="1561"/>
                    <a:pt x="281" y="1561"/>
                    <a:pt x="250" y="1561"/>
                  </a:cubicBezTo>
                  <a:cubicBezTo>
                    <a:pt x="62" y="1561"/>
                    <a:pt x="62" y="1561"/>
                    <a:pt x="62" y="1561"/>
                  </a:cubicBezTo>
                  <a:cubicBezTo>
                    <a:pt x="31" y="1561"/>
                    <a:pt x="0" y="1561"/>
                    <a:pt x="0" y="1530"/>
                  </a:cubicBezTo>
                  <a:lnTo>
                    <a:pt x="0" y="62"/>
                  </a:lnTo>
                  <a:close/>
                  <a:moveTo>
                    <a:pt x="562" y="719"/>
                  </a:moveTo>
                  <a:lnTo>
                    <a:pt x="562" y="719"/>
                  </a:lnTo>
                  <a:cubicBezTo>
                    <a:pt x="687" y="719"/>
                    <a:pt x="781" y="625"/>
                    <a:pt x="781" y="500"/>
                  </a:cubicBezTo>
                  <a:cubicBezTo>
                    <a:pt x="781" y="375"/>
                    <a:pt x="687" y="281"/>
                    <a:pt x="562" y="281"/>
                  </a:cubicBezTo>
                  <a:cubicBezTo>
                    <a:pt x="312" y="281"/>
                    <a:pt x="312" y="281"/>
                    <a:pt x="312" y="281"/>
                  </a:cubicBezTo>
                  <a:cubicBezTo>
                    <a:pt x="312" y="719"/>
                    <a:pt x="312" y="719"/>
                    <a:pt x="312" y="719"/>
                  </a:cubicBezTo>
                  <a:lnTo>
                    <a:pt x="562" y="719"/>
                  </a:lnTo>
                  <a:close/>
                </a:path>
              </a:pathLst>
            </a:custGeom>
            <a:solidFill>
              <a:srgbClr val="5261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16"/>
            <p:cNvSpPr>
              <a:spLocks noChangeArrowheads="1"/>
            </p:cNvSpPr>
            <p:nvPr userDrawn="1"/>
          </p:nvSpPr>
          <p:spPr bwMode="auto">
            <a:xfrm>
              <a:off x="7205663" y="1268413"/>
              <a:ext cx="382587" cy="585787"/>
            </a:xfrm>
            <a:custGeom>
              <a:avLst/>
              <a:gdLst>
                <a:gd name="T0" fmla="*/ 32 w 1064"/>
                <a:gd name="T1" fmla="*/ 1374 h 1625"/>
                <a:gd name="T2" fmla="*/ 32 w 1064"/>
                <a:gd name="T3" fmla="*/ 1374 h 1625"/>
                <a:gd name="T4" fmla="*/ 125 w 1064"/>
                <a:gd name="T5" fmla="*/ 1249 h 1625"/>
                <a:gd name="T6" fmla="*/ 188 w 1064"/>
                <a:gd name="T7" fmla="*/ 1217 h 1625"/>
                <a:gd name="T8" fmla="*/ 532 w 1064"/>
                <a:gd name="T9" fmla="*/ 1374 h 1625"/>
                <a:gd name="T10" fmla="*/ 719 w 1064"/>
                <a:gd name="T11" fmla="*/ 1186 h 1625"/>
                <a:gd name="T12" fmla="*/ 438 w 1064"/>
                <a:gd name="T13" fmla="*/ 936 h 1625"/>
                <a:gd name="T14" fmla="*/ 32 w 1064"/>
                <a:gd name="T15" fmla="*/ 437 h 1625"/>
                <a:gd name="T16" fmla="*/ 532 w 1064"/>
                <a:gd name="T17" fmla="*/ 0 h 1625"/>
                <a:gd name="T18" fmla="*/ 969 w 1064"/>
                <a:gd name="T19" fmla="*/ 156 h 1625"/>
                <a:gd name="T20" fmla="*/ 1000 w 1064"/>
                <a:gd name="T21" fmla="*/ 250 h 1625"/>
                <a:gd name="T22" fmla="*/ 906 w 1064"/>
                <a:gd name="T23" fmla="*/ 375 h 1625"/>
                <a:gd name="T24" fmla="*/ 813 w 1064"/>
                <a:gd name="T25" fmla="*/ 406 h 1625"/>
                <a:gd name="T26" fmla="*/ 500 w 1064"/>
                <a:gd name="T27" fmla="*/ 281 h 1625"/>
                <a:gd name="T28" fmla="*/ 313 w 1064"/>
                <a:gd name="T29" fmla="*/ 437 h 1625"/>
                <a:gd name="T30" fmla="*/ 594 w 1064"/>
                <a:gd name="T31" fmla="*/ 687 h 1625"/>
                <a:gd name="T32" fmla="*/ 1063 w 1064"/>
                <a:gd name="T33" fmla="*/ 1186 h 1625"/>
                <a:gd name="T34" fmla="*/ 532 w 1064"/>
                <a:gd name="T35" fmla="*/ 1624 h 1625"/>
                <a:gd name="T36" fmla="*/ 32 w 1064"/>
                <a:gd name="T37" fmla="*/ 1467 h 1625"/>
                <a:gd name="T38" fmla="*/ 32 w 1064"/>
                <a:gd name="T39" fmla="*/ 1374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4" h="1625">
                  <a:moveTo>
                    <a:pt x="32" y="1374"/>
                  </a:moveTo>
                  <a:lnTo>
                    <a:pt x="32" y="1374"/>
                  </a:lnTo>
                  <a:cubicBezTo>
                    <a:pt x="125" y="1249"/>
                    <a:pt x="125" y="1249"/>
                    <a:pt x="125" y="1249"/>
                  </a:cubicBezTo>
                  <a:cubicBezTo>
                    <a:pt x="125" y="1217"/>
                    <a:pt x="157" y="1217"/>
                    <a:pt x="188" y="1217"/>
                  </a:cubicBezTo>
                  <a:cubicBezTo>
                    <a:pt x="188" y="1249"/>
                    <a:pt x="375" y="1374"/>
                    <a:pt x="532" y="1374"/>
                  </a:cubicBezTo>
                  <a:cubicBezTo>
                    <a:pt x="657" y="1374"/>
                    <a:pt x="719" y="1280"/>
                    <a:pt x="719" y="1186"/>
                  </a:cubicBezTo>
                  <a:cubicBezTo>
                    <a:pt x="719" y="1092"/>
                    <a:pt x="625" y="999"/>
                    <a:pt x="438" y="936"/>
                  </a:cubicBezTo>
                  <a:cubicBezTo>
                    <a:pt x="250" y="842"/>
                    <a:pt x="32" y="718"/>
                    <a:pt x="32" y="437"/>
                  </a:cubicBezTo>
                  <a:cubicBezTo>
                    <a:pt x="32" y="250"/>
                    <a:pt x="157" y="0"/>
                    <a:pt x="532" y="0"/>
                  </a:cubicBezTo>
                  <a:cubicBezTo>
                    <a:pt x="750" y="0"/>
                    <a:pt x="938" y="125"/>
                    <a:pt x="969" y="156"/>
                  </a:cubicBezTo>
                  <a:cubicBezTo>
                    <a:pt x="1000" y="187"/>
                    <a:pt x="1000" y="218"/>
                    <a:pt x="1000" y="250"/>
                  </a:cubicBezTo>
                  <a:cubicBezTo>
                    <a:pt x="906" y="375"/>
                    <a:pt x="906" y="375"/>
                    <a:pt x="906" y="375"/>
                  </a:cubicBezTo>
                  <a:cubicBezTo>
                    <a:pt x="875" y="406"/>
                    <a:pt x="844" y="406"/>
                    <a:pt x="813" y="406"/>
                  </a:cubicBezTo>
                  <a:cubicBezTo>
                    <a:pt x="813" y="375"/>
                    <a:pt x="625" y="281"/>
                    <a:pt x="500" y="281"/>
                  </a:cubicBezTo>
                  <a:cubicBezTo>
                    <a:pt x="375" y="281"/>
                    <a:pt x="313" y="343"/>
                    <a:pt x="313" y="437"/>
                  </a:cubicBezTo>
                  <a:cubicBezTo>
                    <a:pt x="313" y="531"/>
                    <a:pt x="407" y="593"/>
                    <a:pt x="594" y="687"/>
                  </a:cubicBezTo>
                  <a:cubicBezTo>
                    <a:pt x="813" y="780"/>
                    <a:pt x="1063" y="905"/>
                    <a:pt x="1063" y="1186"/>
                  </a:cubicBezTo>
                  <a:cubicBezTo>
                    <a:pt x="1063" y="1405"/>
                    <a:pt x="844" y="1624"/>
                    <a:pt x="532" y="1624"/>
                  </a:cubicBezTo>
                  <a:cubicBezTo>
                    <a:pt x="250" y="1624"/>
                    <a:pt x="94" y="1499"/>
                    <a:pt x="32" y="1467"/>
                  </a:cubicBezTo>
                  <a:cubicBezTo>
                    <a:pt x="32" y="1436"/>
                    <a:pt x="0" y="1436"/>
                    <a:pt x="32" y="1374"/>
                  </a:cubicBezTo>
                </a:path>
              </a:pathLst>
            </a:custGeom>
            <a:solidFill>
              <a:srgbClr val="5261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0532297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56399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8" r:id="rId9"/>
    <p:sldLayoutId id="2147483879" r:id="rId10"/>
    <p:sldLayoutId id="2147483880" r:id="rId11"/>
    <p:sldLayoutId id="2147483881" r:id="rId12"/>
    <p:sldLayoutId id="2147483882" r:id="rId13"/>
    <p:sldLayoutId id="2147483883" r:id="rId14"/>
    <p:sldLayoutId id="2147483884"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 id="2147483894" r:id="rId24"/>
  </p:sldLayoutIdLst>
  <p:timing>
    <p:tnLst>
      <p:par>
        <p:cTn id="1" dur="indefinite" restart="never" nodeType="tmRoot"/>
      </p:par>
    </p:tnLst>
  </p:timing>
  <p:txStyles>
    <p:titleStyle>
      <a:lvl1pPr algn="ctr" defTabSz="521437" rtl="0" eaLnBrk="1" latinLnBrk="0" hangingPunct="1">
        <a:spcBef>
          <a:spcPct val="0"/>
        </a:spcBef>
        <a:buNone/>
        <a:defRPr lang="en-US" sz="2700" b="1" kern="1200" dirty="0" smtClean="0">
          <a:solidFill>
            <a:srgbClr val="5261AC"/>
          </a:solidFill>
          <a:latin typeface="Arial"/>
          <a:ea typeface="+mn-ea"/>
          <a:cs typeface="Arial"/>
        </a:defRPr>
      </a:lvl1pPr>
    </p:titleStyle>
    <p:bodyStyle>
      <a:lvl1pPr marL="0" indent="0" algn="l" defTabSz="521437" rtl="0" eaLnBrk="1" latinLnBrk="0" hangingPunct="1">
        <a:spcBef>
          <a:spcPct val="20000"/>
        </a:spcBef>
        <a:buFont typeface="Arial"/>
        <a:buNone/>
        <a:defRPr lang="ga-IE" sz="2700" b="1" kern="1200" dirty="0" smtClean="0">
          <a:solidFill>
            <a:srgbClr val="5261AC"/>
          </a:solidFill>
          <a:latin typeface="Arial"/>
          <a:ea typeface="+mn-ea"/>
          <a:cs typeface="Arial"/>
        </a:defRPr>
      </a:lvl1pPr>
      <a:lvl2pPr marL="847334" indent="-325898" algn="l" defTabSz="521437" rtl="0" eaLnBrk="1" latinLnBrk="0" hangingPunct="1">
        <a:spcBef>
          <a:spcPct val="20000"/>
        </a:spcBef>
        <a:buFont typeface="Arial"/>
        <a:buChar char="–"/>
        <a:defRPr lang="ga-IE" sz="1800" b="1" kern="1200" dirty="0" smtClean="0">
          <a:solidFill>
            <a:srgbClr val="50C9B5"/>
          </a:solidFill>
          <a:latin typeface="Arial"/>
          <a:ea typeface="+mn-ea"/>
          <a:cs typeface="Arial"/>
        </a:defRPr>
      </a:lvl2pPr>
      <a:lvl3pPr marL="1303592" indent="-260718" algn="l" defTabSz="521437" rtl="0" eaLnBrk="1" latinLnBrk="0" hangingPunct="1">
        <a:spcBef>
          <a:spcPct val="20000"/>
        </a:spcBef>
        <a:buFont typeface="Arial"/>
        <a:buChar char="•"/>
        <a:defRPr lang="ga-IE" sz="1400" b="1" kern="1200" baseline="0" dirty="0" smtClean="0">
          <a:solidFill>
            <a:srgbClr val="675D53"/>
          </a:solidFill>
          <a:latin typeface="Arial"/>
          <a:ea typeface="+mn-ea"/>
          <a:cs typeface="Arial"/>
        </a:defRPr>
      </a:lvl3pPr>
      <a:lvl4pPr marL="1825028" indent="-260718" algn="l" defTabSz="521437" rtl="0" eaLnBrk="1" latinLnBrk="0" hangingPunct="1">
        <a:spcBef>
          <a:spcPct val="20000"/>
        </a:spcBef>
        <a:buFont typeface="Arial"/>
        <a:buChar char="–"/>
        <a:defRPr lang="ga-IE" sz="1400" kern="1200" dirty="0" smtClean="0">
          <a:solidFill>
            <a:srgbClr val="675D53"/>
          </a:solidFill>
          <a:latin typeface="Arial"/>
          <a:ea typeface="+mn-ea"/>
          <a:cs typeface="Arial"/>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type="body" sz="quarter" idx="11"/>
          </p:nvPr>
        </p:nvSpPr>
        <p:spPr bwMode="auto">
          <a:xfrm>
            <a:off x="951831" y="2557289"/>
            <a:ext cx="8899776" cy="1257038"/>
          </a:xfrm>
          <a:noFill/>
          <a:ln>
            <a:miter lim="800000"/>
            <a:headEnd/>
            <a:tailEnd/>
          </a:ln>
        </p:spPr>
        <p:txBody>
          <a:bodyPr vert="horz" wrap="square" lIns="91428" tIns="45715" rIns="91428" bIns="45715" numCol="1" anchor="t" anchorCtr="0" compatLnSpc="1">
            <a:prstTxWarp prst="textNoShape">
              <a:avLst/>
            </a:prstTxWarp>
          </a:bodyPr>
          <a:lstStyle/>
          <a:p>
            <a:pPr marL="0" indent="0">
              <a:buNone/>
            </a:pPr>
            <a:endParaRPr lang="en-IE" sz="4400" dirty="0" smtClean="0">
              <a:solidFill>
                <a:schemeClr val="tx2"/>
              </a:solidFill>
            </a:endParaRPr>
          </a:p>
          <a:p>
            <a:pPr marL="0" indent="0">
              <a:buNone/>
            </a:pPr>
            <a:endParaRPr lang="en-IE" sz="4400" b="1" dirty="0" smtClean="0">
              <a:solidFill>
                <a:schemeClr val="tx2"/>
              </a:solidFill>
            </a:endParaRPr>
          </a:p>
          <a:p>
            <a:pPr marL="0" indent="0">
              <a:buNone/>
            </a:pPr>
            <a:endParaRPr lang="en-IE" sz="4400" b="1" dirty="0" smtClean="0">
              <a:solidFill>
                <a:schemeClr val="tx2"/>
              </a:solidFill>
            </a:endParaRPr>
          </a:p>
          <a:p>
            <a:pPr marL="0" indent="0">
              <a:buNone/>
            </a:pPr>
            <a:endParaRPr lang="en-IE" sz="4400" b="1" dirty="0" smtClean="0">
              <a:solidFill>
                <a:schemeClr val="tx2"/>
              </a:solidFill>
            </a:endParaRPr>
          </a:p>
          <a:p>
            <a:pPr marL="0" indent="0">
              <a:buNone/>
            </a:pPr>
            <a:r>
              <a:rPr lang="en-IE" sz="4400" b="1" dirty="0" smtClean="0">
                <a:solidFill>
                  <a:schemeClr val="tx2"/>
                </a:solidFill>
              </a:rPr>
              <a:t>Kevin Fitzsimons</a:t>
            </a:r>
          </a:p>
          <a:p>
            <a:pPr marL="0" indent="0">
              <a:buNone/>
            </a:pPr>
            <a:r>
              <a:rPr lang="en-IE" sz="4400" b="1" dirty="0" smtClean="0">
                <a:solidFill>
                  <a:schemeClr val="tx2"/>
                </a:solidFill>
              </a:rPr>
              <a:t>Pension Product Manager, Irish Life</a:t>
            </a:r>
          </a:p>
        </p:txBody>
      </p:sp>
      <p:sp>
        <p:nvSpPr>
          <p:cNvPr id="7169" name="Title 1"/>
          <p:cNvSpPr>
            <a:spLocks noGrp="1"/>
          </p:cNvSpPr>
          <p:nvPr>
            <p:ph type="title" idx="4294967295"/>
          </p:nvPr>
        </p:nvSpPr>
        <p:spPr bwMode="auto">
          <a:xfrm>
            <a:off x="708025" y="2125663"/>
            <a:ext cx="9980613" cy="417512"/>
          </a:xfrm>
          <a:prstGeom prst="rect">
            <a:avLst/>
          </a:prstGeom>
          <a:noFill/>
          <a:ln>
            <a:miter lim="800000"/>
            <a:headEnd/>
            <a:tailEnd/>
          </a:ln>
        </p:spPr>
        <p:txBody>
          <a:bodyPr vert="horz" wrap="square" lIns="91428" tIns="45715" rIns="91428" bIns="45715" numCol="1" anchor="t" anchorCtr="0" compatLnSpc="1">
            <a:prstTxWarp prst="textNoShape">
              <a:avLst/>
            </a:prstTxWarp>
            <a:noAutofit/>
          </a:bodyPr>
          <a:lstStyle/>
          <a:p>
            <a:r>
              <a:rPr lang="en-IE" sz="4400" u="sng" dirty="0" smtClean="0">
                <a:latin typeface="+mj-lt"/>
              </a:rPr>
              <a:t> Private Pension Funding 2016 </a:t>
            </a:r>
            <a:r>
              <a:rPr lang="en-IE" sz="3200" u="sng" dirty="0">
                <a:latin typeface="+mj-lt"/>
              </a:rPr>
              <a:t/>
            </a:r>
            <a:br>
              <a:rPr lang="en-IE" sz="3200" u="sng" dirty="0">
                <a:latin typeface="+mj-lt"/>
              </a:rPr>
            </a:br>
            <a:r>
              <a:rPr lang="en-IE" sz="3200" dirty="0" smtClean="0">
                <a:latin typeface="+mj-lt"/>
              </a:rPr>
              <a:t/>
            </a:r>
            <a:br>
              <a:rPr lang="en-IE" sz="3200" dirty="0" smtClean="0">
                <a:latin typeface="+mj-lt"/>
              </a:rPr>
            </a:br>
            <a:r>
              <a:rPr lang="en-IE" sz="3200" u="sng" dirty="0">
                <a:latin typeface="+mj-lt"/>
              </a:rPr>
              <a:t/>
            </a:r>
            <a:br>
              <a:rPr lang="en-IE" sz="3200" u="sng" dirty="0">
                <a:latin typeface="+mj-lt"/>
              </a:rPr>
            </a:br>
            <a:r>
              <a:rPr lang="en-IE" sz="3200" b="1" u="sng" dirty="0" smtClean="0"/>
              <a:t/>
            </a:r>
            <a:br>
              <a:rPr lang="en-IE" sz="3200" b="1" u="sng" dirty="0" smtClean="0"/>
            </a:br>
            <a:r>
              <a:rPr lang="en-IE" sz="3200" b="1" u="sng" dirty="0" smtClean="0"/>
              <a:t/>
            </a:r>
            <a:br>
              <a:rPr lang="en-IE" sz="3200" b="1" u="sng" dirty="0" smtClean="0"/>
            </a:br>
            <a:r>
              <a:rPr lang="en-IE" sz="7200" b="1" u="sng" dirty="0" smtClean="0"/>
              <a:t> </a:t>
            </a:r>
            <a:r>
              <a:rPr lang="en-IE" sz="3200" b="1" u="sng"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3"/>
            <p:extLst>
              <p:ext uri="{D42A27DB-BD31-4B8C-83A1-F6EECF244321}">
                <p14:modId xmlns:p14="http://schemas.microsoft.com/office/powerpoint/2010/main" val="3527166775"/>
              </p:ext>
            </p:extLst>
          </p:nvPr>
        </p:nvGraphicFramePr>
        <p:xfrm>
          <a:off x="663799" y="2341265"/>
          <a:ext cx="9463088" cy="2468880"/>
        </p:xfrm>
        <a:graphic>
          <a:graphicData uri="http://schemas.openxmlformats.org/drawingml/2006/table">
            <a:tbl>
              <a:tblPr firstRow="1" bandRow="1">
                <a:tableStyleId>{5C22544A-7EE6-4342-B048-85BDC9FD1C3A}</a:tableStyleId>
              </a:tblPr>
              <a:tblGrid>
                <a:gridCol w="4731544"/>
                <a:gridCol w="4731544"/>
              </a:tblGrid>
              <a:tr h="370840">
                <a:tc>
                  <a:txBody>
                    <a:bodyPr/>
                    <a:lstStyle/>
                    <a:p>
                      <a:pPr algn="ctr"/>
                      <a:r>
                        <a:rPr lang="en-IE" dirty="0" smtClean="0"/>
                        <a:t>Compounded Deposit Return</a:t>
                      </a:r>
                      <a:endParaRPr lang="en-IE" dirty="0"/>
                    </a:p>
                  </a:txBody>
                  <a:tcPr/>
                </a:tc>
                <a:tc>
                  <a:txBody>
                    <a:bodyPr/>
                    <a:lstStyle/>
                    <a:p>
                      <a:pPr algn="ctr"/>
                      <a:r>
                        <a:rPr lang="en-IE" dirty="0" smtClean="0"/>
                        <a:t>Years</a:t>
                      </a:r>
                      <a:endParaRPr lang="en-IE" dirty="0"/>
                    </a:p>
                  </a:txBody>
                  <a:tcPr/>
                </a:tc>
              </a:tr>
              <a:tr h="370840">
                <a:tc>
                  <a:txBody>
                    <a:bodyPr/>
                    <a:lstStyle/>
                    <a:p>
                      <a:pPr algn="ctr"/>
                      <a:r>
                        <a:rPr lang="en-IE" dirty="0" smtClean="0"/>
                        <a:t>1% per annum compounded</a:t>
                      </a:r>
                      <a:endParaRPr lang="en-IE" dirty="0"/>
                    </a:p>
                  </a:txBody>
                  <a:tcPr/>
                </a:tc>
                <a:tc>
                  <a:txBody>
                    <a:bodyPr/>
                    <a:lstStyle/>
                    <a:p>
                      <a:pPr algn="ctr"/>
                      <a:r>
                        <a:rPr lang="en-IE" dirty="0" smtClean="0"/>
                        <a:t>52 Years</a:t>
                      </a:r>
                      <a:endParaRPr lang="en-IE" dirty="0"/>
                    </a:p>
                  </a:txBody>
                  <a:tcPr/>
                </a:tc>
              </a:tr>
              <a:tr h="370840">
                <a:tc>
                  <a:txBody>
                    <a:bodyPr/>
                    <a:lstStyle/>
                    <a:p>
                      <a:pPr algn="ctr"/>
                      <a:r>
                        <a:rPr lang="en-IE" dirty="0" smtClean="0"/>
                        <a:t>2.25% per annum compounded</a:t>
                      </a:r>
                      <a:endParaRPr lang="en-IE" dirty="0"/>
                    </a:p>
                  </a:txBody>
                  <a:tcPr/>
                </a:tc>
                <a:tc>
                  <a:txBody>
                    <a:bodyPr/>
                    <a:lstStyle/>
                    <a:p>
                      <a:pPr algn="ctr"/>
                      <a:r>
                        <a:rPr lang="en-IE" dirty="0" smtClean="0"/>
                        <a:t>21 Years</a:t>
                      </a:r>
                      <a:endParaRPr lang="en-IE" dirty="0"/>
                    </a:p>
                  </a:txBody>
                  <a:tcPr/>
                </a:tc>
              </a:tr>
              <a:tr h="370840">
                <a:tc>
                  <a:txBody>
                    <a:bodyPr/>
                    <a:lstStyle/>
                    <a:p>
                      <a:pPr algn="ctr"/>
                      <a:r>
                        <a:rPr lang="en-IE" dirty="0" smtClean="0"/>
                        <a:t>3% per annum compounded</a:t>
                      </a:r>
                      <a:endParaRPr lang="en-IE" dirty="0"/>
                    </a:p>
                  </a:txBody>
                  <a:tcPr/>
                </a:tc>
                <a:tc>
                  <a:txBody>
                    <a:bodyPr/>
                    <a:lstStyle/>
                    <a:p>
                      <a:pPr algn="ctr"/>
                      <a:r>
                        <a:rPr lang="en-IE" dirty="0" smtClean="0"/>
                        <a:t>18 Years</a:t>
                      </a:r>
                    </a:p>
                  </a:txBody>
                  <a:tcPr/>
                </a:tc>
              </a:tr>
              <a:tr h="370840">
                <a:tc>
                  <a:txBody>
                    <a:bodyPr/>
                    <a:lstStyle/>
                    <a:p>
                      <a:pPr algn="ctr"/>
                      <a:r>
                        <a:rPr lang="en-IE" dirty="0" smtClean="0"/>
                        <a:t>5% per annum</a:t>
                      </a:r>
                      <a:r>
                        <a:rPr lang="en-IE" baseline="0" dirty="0" smtClean="0"/>
                        <a:t> compounded</a:t>
                      </a:r>
                      <a:endParaRPr lang="en-IE" dirty="0"/>
                    </a:p>
                  </a:txBody>
                  <a:tcPr/>
                </a:tc>
                <a:tc>
                  <a:txBody>
                    <a:bodyPr/>
                    <a:lstStyle/>
                    <a:p>
                      <a:pPr algn="ctr"/>
                      <a:r>
                        <a:rPr lang="en-IE" dirty="0" smtClean="0"/>
                        <a:t>11 Years</a:t>
                      </a:r>
                      <a:endParaRPr lang="en-IE" dirty="0"/>
                    </a:p>
                  </a:txBody>
                  <a:tcPr/>
                </a:tc>
              </a:tr>
              <a:tr h="370840">
                <a:tc>
                  <a:txBody>
                    <a:bodyPr/>
                    <a:lstStyle/>
                    <a:p>
                      <a:pPr algn="ctr"/>
                      <a:r>
                        <a:rPr lang="en-IE" dirty="0" smtClean="0"/>
                        <a:t>Tax Relief @ 40%</a:t>
                      </a:r>
                      <a:endParaRPr lang="en-IE" dirty="0"/>
                    </a:p>
                  </a:txBody>
                  <a:tcPr/>
                </a:tc>
                <a:tc>
                  <a:txBody>
                    <a:bodyPr/>
                    <a:lstStyle/>
                    <a:p>
                      <a:pPr algn="ctr"/>
                      <a:r>
                        <a:rPr lang="en-IE" dirty="0" smtClean="0"/>
                        <a:t>Instant</a:t>
                      </a:r>
                    </a:p>
                  </a:txBody>
                  <a:tcPr/>
                </a:tc>
              </a:tr>
            </a:tbl>
          </a:graphicData>
        </a:graphic>
      </p:graphicFrame>
      <p:sp>
        <p:nvSpPr>
          <p:cNvPr id="3" name="Content Placeholder 2"/>
          <p:cNvSpPr>
            <a:spLocks noGrp="1"/>
          </p:cNvSpPr>
          <p:nvPr>
            <p:ph sz="quarter" idx="14"/>
          </p:nvPr>
        </p:nvSpPr>
        <p:spPr/>
        <p:txBody>
          <a:bodyPr/>
          <a:lstStyle/>
          <a:p>
            <a:r>
              <a:rPr lang="en-IE" dirty="0" smtClean="0"/>
              <a:t>Pension Magic (40% Income Tax relief)</a:t>
            </a:r>
            <a:endParaRPr lang="en-IE" dirty="0"/>
          </a:p>
        </p:txBody>
      </p:sp>
      <p:sp>
        <p:nvSpPr>
          <p:cNvPr id="5" name="TextBox 4"/>
          <p:cNvSpPr txBox="1"/>
          <p:nvPr/>
        </p:nvSpPr>
        <p:spPr>
          <a:xfrm>
            <a:off x="663799" y="1405161"/>
            <a:ext cx="9433048" cy="707886"/>
          </a:xfrm>
          <a:prstGeom prst="rect">
            <a:avLst/>
          </a:prstGeom>
          <a:noFill/>
        </p:spPr>
        <p:txBody>
          <a:bodyPr wrap="square" rtlCol="0">
            <a:spAutoFit/>
          </a:bodyPr>
          <a:lstStyle/>
          <a:p>
            <a:r>
              <a:rPr lang="en-IE" sz="4000" dirty="0" smtClean="0"/>
              <a:t>How do you turn €6,000 into €10,000?</a:t>
            </a:r>
            <a:endParaRPr lang="en-IE" sz="4000" dirty="0"/>
          </a:p>
        </p:txBody>
      </p:sp>
      <p:sp>
        <p:nvSpPr>
          <p:cNvPr id="2" name="TextBox 1"/>
          <p:cNvSpPr txBox="1"/>
          <p:nvPr/>
        </p:nvSpPr>
        <p:spPr>
          <a:xfrm>
            <a:off x="1023839" y="5293593"/>
            <a:ext cx="5760640" cy="1200329"/>
          </a:xfrm>
          <a:prstGeom prst="rect">
            <a:avLst/>
          </a:prstGeom>
          <a:noFill/>
        </p:spPr>
        <p:txBody>
          <a:bodyPr wrap="square" rtlCol="0">
            <a:spAutoFit/>
          </a:bodyPr>
          <a:lstStyle/>
          <a:p>
            <a:r>
              <a:rPr lang="en-IE" sz="1800" dirty="0" smtClean="0"/>
              <a:t>Notes: </a:t>
            </a:r>
          </a:p>
          <a:p>
            <a:pPr marL="285750" indent="-285750">
              <a:buFont typeface="Arial" panose="020B0604020202020204" pitchFamily="34" charset="0"/>
              <a:buChar char="•"/>
            </a:pPr>
            <a:r>
              <a:rPr lang="en-IE" sz="1800" dirty="0" smtClean="0"/>
              <a:t>Pensions are fully taxable in payment.</a:t>
            </a:r>
          </a:p>
          <a:p>
            <a:pPr marL="285750" indent="-285750">
              <a:buFont typeface="Arial" panose="020B0604020202020204" pitchFamily="34" charset="0"/>
              <a:buChar char="•"/>
            </a:pPr>
            <a:r>
              <a:rPr lang="en-IE" sz="1800" dirty="0" smtClean="0"/>
              <a:t>Tax rules, and pension rules may change in the future</a:t>
            </a:r>
            <a:endParaRPr lang="en-IE" sz="1800" dirty="0"/>
          </a:p>
        </p:txBody>
      </p:sp>
    </p:spTree>
    <p:extLst>
      <p:ext uri="{BB962C8B-B14F-4D97-AF65-F5344CB8AC3E}">
        <p14:creationId xmlns:p14="http://schemas.microsoft.com/office/powerpoint/2010/main" val="2682629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3"/>
            <p:extLst>
              <p:ext uri="{D42A27DB-BD31-4B8C-83A1-F6EECF244321}">
                <p14:modId xmlns:p14="http://schemas.microsoft.com/office/powerpoint/2010/main" val="4241541783"/>
              </p:ext>
            </p:extLst>
          </p:nvPr>
        </p:nvGraphicFramePr>
        <p:xfrm>
          <a:off x="663799" y="2341265"/>
          <a:ext cx="9463088" cy="2468880"/>
        </p:xfrm>
        <a:graphic>
          <a:graphicData uri="http://schemas.openxmlformats.org/drawingml/2006/table">
            <a:tbl>
              <a:tblPr firstRow="1" bandRow="1">
                <a:tableStyleId>{5C22544A-7EE6-4342-B048-85BDC9FD1C3A}</a:tableStyleId>
              </a:tblPr>
              <a:tblGrid>
                <a:gridCol w="4731544"/>
                <a:gridCol w="4731544"/>
              </a:tblGrid>
              <a:tr h="370840">
                <a:tc>
                  <a:txBody>
                    <a:bodyPr/>
                    <a:lstStyle/>
                    <a:p>
                      <a:pPr algn="ctr"/>
                      <a:r>
                        <a:rPr lang="en-IE" dirty="0" smtClean="0"/>
                        <a:t>Compounded Deposit Return</a:t>
                      </a:r>
                      <a:endParaRPr lang="en-IE" dirty="0"/>
                    </a:p>
                  </a:txBody>
                  <a:tcPr/>
                </a:tc>
                <a:tc>
                  <a:txBody>
                    <a:bodyPr/>
                    <a:lstStyle/>
                    <a:p>
                      <a:pPr algn="ctr"/>
                      <a:r>
                        <a:rPr lang="en-IE" dirty="0" smtClean="0"/>
                        <a:t>Years</a:t>
                      </a:r>
                      <a:endParaRPr lang="en-IE" dirty="0"/>
                    </a:p>
                  </a:txBody>
                  <a:tcPr/>
                </a:tc>
              </a:tr>
              <a:tr h="370840">
                <a:tc>
                  <a:txBody>
                    <a:bodyPr/>
                    <a:lstStyle/>
                    <a:p>
                      <a:pPr algn="ctr"/>
                      <a:r>
                        <a:rPr lang="en-IE" dirty="0" smtClean="0"/>
                        <a:t>1% per annum compounded</a:t>
                      </a:r>
                      <a:endParaRPr lang="en-IE" dirty="0"/>
                    </a:p>
                  </a:txBody>
                  <a:tcPr/>
                </a:tc>
                <a:tc>
                  <a:txBody>
                    <a:bodyPr/>
                    <a:lstStyle/>
                    <a:p>
                      <a:pPr algn="ctr"/>
                      <a:r>
                        <a:rPr lang="en-IE" dirty="0" smtClean="0"/>
                        <a:t>29 Years</a:t>
                      </a:r>
                      <a:endParaRPr lang="en-IE" dirty="0"/>
                    </a:p>
                  </a:txBody>
                  <a:tcPr/>
                </a:tc>
              </a:tr>
              <a:tr h="370840">
                <a:tc>
                  <a:txBody>
                    <a:bodyPr/>
                    <a:lstStyle/>
                    <a:p>
                      <a:pPr algn="ctr"/>
                      <a:r>
                        <a:rPr lang="en-IE" dirty="0" smtClean="0"/>
                        <a:t>2.25% per annum compounded</a:t>
                      </a:r>
                      <a:endParaRPr lang="en-IE" dirty="0"/>
                    </a:p>
                  </a:txBody>
                  <a:tcPr/>
                </a:tc>
                <a:tc>
                  <a:txBody>
                    <a:bodyPr/>
                    <a:lstStyle/>
                    <a:p>
                      <a:pPr algn="ctr"/>
                      <a:r>
                        <a:rPr lang="en-IE" dirty="0" smtClean="0"/>
                        <a:t>11 Years</a:t>
                      </a:r>
                      <a:endParaRPr lang="en-IE" dirty="0"/>
                    </a:p>
                  </a:txBody>
                  <a:tcPr/>
                </a:tc>
              </a:tr>
              <a:tr h="370840">
                <a:tc>
                  <a:txBody>
                    <a:bodyPr/>
                    <a:lstStyle/>
                    <a:p>
                      <a:pPr algn="ctr"/>
                      <a:r>
                        <a:rPr lang="en-IE" dirty="0" smtClean="0"/>
                        <a:t>3% per annum compounded</a:t>
                      </a:r>
                      <a:endParaRPr lang="en-IE" dirty="0"/>
                    </a:p>
                  </a:txBody>
                  <a:tcPr/>
                </a:tc>
                <a:tc>
                  <a:txBody>
                    <a:bodyPr/>
                    <a:lstStyle/>
                    <a:p>
                      <a:pPr algn="ctr"/>
                      <a:r>
                        <a:rPr lang="en-IE" dirty="0" smtClean="0"/>
                        <a:t>8 Years</a:t>
                      </a:r>
                    </a:p>
                  </a:txBody>
                  <a:tcPr/>
                </a:tc>
              </a:tr>
              <a:tr h="370840">
                <a:tc>
                  <a:txBody>
                    <a:bodyPr/>
                    <a:lstStyle/>
                    <a:p>
                      <a:pPr algn="ctr"/>
                      <a:r>
                        <a:rPr lang="en-IE" dirty="0" smtClean="0"/>
                        <a:t>5% per annum</a:t>
                      </a:r>
                      <a:r>
                        <a:rPr lang="en-IE" baseline="0" dirty="0" smtClean="0"/>
                        <a:t> compounded</a:t>
                      </a:r>
                      <a:endParaRPr lang="en-IE" dirty="0"/>
                    </a:p>
                  </a:txBody>
                  <a:tcPr/>
                </a:tc>
                <a:tc>
                  <a:txBody>
                    <a:bodyPr/>
                    <a:lstStyle/>
                    <a:p>
                      <a:pPr algn="ctr"/>
                      <a:r>
                        <a:rPr lang="en-IE" dirty="0" smtClean="0"/>
                        <a:t>5 Years</a:t>
                      </a:r>
                      <a:endParaRPr lang="en-IE" dirty="0"/>
                    </a:p>
                  </a:txBody>
                  <a:tcPr/>
                </a:tc>
              </a:tr>
              <a:tr h="370840">
                <a:tc>
                  <a:txBody>
                    <a:bodyPr/>
                    <a:lstStyle/>
                    <a:p>
                      <a:pPr algn="ctr"/>
                      <a:r>
                        <a:rPr lang="en-IE" dirty="0" smtClean="0"/>
                        <a:t>Tax Relief @ 20%</a:t>
                      </a:r>
                      <a:endParaRPr lang="en-IE" dirty="0"/>
                    </a:p>
                  </a:txBody>
                  <a:tcPr/>
                </a:tc>
                <a:tc>
                  <a:txBody>
                    <a:bodyPr/>
                    <a:lstStyle/>
                    <a:p>
                      <a:pPr algn="ctr"/>
                      <a:r>
                        <a:rPr lang="en-IE" dirty="0" smtClean="0"/>
                        <a:t>Instant</a:t>
                      </a:r>
                    </a:p>
                  </a:txBody>
                  <a:tcPr/>
                </a:tc>
              </a:tr>
            </a:tbl>
          </a:graphicData>
        </a:graphic>
      </p:graphicFrame>
      <p:sp>
        <p:nvSpPr>
          <p:cNvPr id="3" name="Content Placeholder 2"/>
          <p:cNvSpPr>
            <a:spLocks noGrp="1"/>
          </p:cNvSpPr>
          <p:nvPr>
            <p:ph sz="quarter" idx="14"/>
          </p:nvPr>
        </p:nvSpPr>
        <p:spPr/>
        <p:txBody>
          <a:bodyPr/>
          <a:lstStyle/>
          <a:p>
            <a:r>
              <a:rPr lang="en-IE" dirty="0" smtClean="0"/>
              <a:t>Pension Magic (20% Income tax relief)</a:t>
            </a:r>
            <a:endParaRPr lang="en-IE" dirty="0"/>
          </a:p>
        </p:txBody>
      </p:sp>
      <p:sp>
        <p:nvSpPr>
          <p:cNvPr id="5" name="TextBox 4"/>
          <p:cNvSpPr txBox="1"/>
          <p:nvPr/>
        </p:nvSpPr>
        <p:spPr>
          <a:xfrm>
            <a:off x="663799" y="1405161"/>
            <a:ext cx="9433048" cy="707886"/>
          </a:xfrm>
          <a:prstGeom prst="rect">
            <a:avLst/>
          </a:prstGeom>
          <a:noFill/>
        </p:spPr>
        <p:txBody>
          <a:bodyPr wrap="square" rtlCol="0">
            <a:spAutoFit/>
          </a:bodyPr>
          <a:lstStyle/>
          <a:p>
            <a:r>
              <a:rPr lang="en-IE" sz="4000" dirty="0" smtClean="0"/>
              <a:t>How do you turn €8,000 into €10,000?</a:t>
            </a:r>
            <a:endParaRPr lang="en-IE" sz="4000" dirty="0"/>
          </a:p>
        </p:txBody>
      </p:sp>
      <p:sp>
        <p:nvSpPr>
          <p:cNvPr id="2" name="TextBox 1"/>
          <p:cNvSpPr txBox="1"/>
          <p:nvPr/>
        </p:nvSpPr>
        <p:spPr>
          <a:xfrm>
            <a:off x="663799" y="5191968"/>
            <a:ext cx="6552728" cy="923330"/>
          </a:xfrm>
          <a:prstGeom prst="rect">
            <a:avLst/>
          </a:prstGeom>
          <a:noFill/>
        </p:spPr>
        <p:txBody>
          <a:bodyPr wrap="square" rtlCol="0">
            <a:spAutoFit/>
          </a:bodyPr>
          <a:lstStyle/>
          <a:p>
            <a:r>
              <a:rPr lang="en-IE" sz="1800" dirty="0" smtClean="0"/>
              <a:t>Notes: </a:t>
            </a:r>
          </a:p>
          <a:p>
            <a:pPr marL="285750" indent="-285750">
              <a:buFont typeface="Arial" panose="020B0604020202020204" pitchFamily="34" charset="0"/>
              <a:buChar char="•"/>
            </a:pPr>
            <a:r>
              <a:rPr lang="en-IE" sz="1800" dirty="0" smtClean="0"/>
              <a:t>Pensions are fully taxable in payment. </a:t>
            </a:r>
          </a:p>
          <a:p>
            <a:pPr marL="285750" indent="-285750">
              <a:buFont typeface="Arial" panose="020B0604020202020204" pitchFamily="34" charset="0"/>
              <a:buChar char="•"/>
            </a:pPr>
            <a:r>
              <a:rPr lang="en-IE" sz="1800" dirty="0" smtClean="0"/>
              <a:t>Tax and pension rules may change in the future</a:t>
            </a:r>
            <a:endParaRPr lang="en-IE" sz="1800" dirty="0"/>
          </a:p>
        </p:txBody>
      </p:sp>
    </p:spTree>
    <p:extLst>
      <p:ext uri="{BB962C8B-B14F-4D97-AF65-F5344CB8AC3E}">
        <p14:creationId xmlns:p14="http://schemas.microsoft.com/office/powerpoint/2010/main" val="996698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endParaRPr lang="en-IE" dirty="0" smtClean="0"/>
          </a:p>
          <a:p>
            <a:endParaRPr lang="en-IE" dirty="0"/>
          </a:p>
          <a:p>
            <a:endParaRPr lang="en-IE" dirty="0" smtClean="0"/>
          </a:p>
          <a:p>
            <a:endParaRPr lang="en-IE" dirty="0"/>
          </a:p>
          <a:p>
            <a:r>
              <a:rPr lang="en-IE" sz="5400" dirty="0" smtClean="0">
                <a:solidFill>
                  <a:schemeClr val="tx1"/>
                </a:solidFill>
              </a:rPr>
              <a:t>Target Funding</a:t>
            </a:r>
            <a:endParaRPr lang="en-IE" sz="5400" dirty="0">
              <a:solidFill>
                <a:schemeClr val="tx1"/>
              </a:solidFill>
            </a:endParaRPr>
          </a:p>
        </p:txBody>
      </p:sp>
      <p:pic>
        <p:nvPicPr>
          <p:cNvPr id="4" name="Content Placeholder 3"/>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920383" y="1405161"/>
            <a:ext cx="4248472" cy="2952328"/>
          </a:xfrm>
        </p:spPr>
      </p:pic>
    </p:spTree>
    <p:extLst>
      <p:ext uri="{BB962C8B-B14F-4D97-AF65-F5344CB8AC3E}">
        <p14:creationId xmlns:p14="http://schemas.microsoft.com/office/powerpoint/2010/main" val="2913125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idx="4294967295"/>
          </p:nvPr>
        </p:nvSpPr>
        <p:spPr bwMode="auto">
          <a:xfrm>
            <a:off x="0" y="396875"/>
            <a:ext cx="7618413" cy="417513"/>
          </a:xfrm>
          <a:prstGeom prst="rect">
            <a:avLst/>
          </a:prstGeom>
          <a:noFill/>
          <a:ln>
            <a:miter lim="800000"/>
            <a:headEnd/>
            <a:tailEnd/>
          </a:ln>
        </p:spPr>
        <p:txBody>
          <a:bodyPr vert="horz" wrap="square" lIns="91428" tIns="45715" rIns="91428" bIns="45715" numCol="1" anchor="t" anchorCtr="0" compatLnSpc="1">
            <a:prstTxWarp prst="textNoShape">
              <a:avLst/>
            </a:prstTxWarp>
            <a:noAutofit/>
          </a:bodyPr>
          <a:lstStyle/>
          <a:p>
            <a:pPr algn="l"/>
            <a:r>
              <a:rPr lang="en-IE" sz="3600" u="sng" dirty="0" smtClean="0">
                <a:solidFill>
                  <a:schemeClr val="tx2"/>
                </a:solidFill>
                <a:latin typeface="+mj-lt"/>
              </a:rPr>
              <a:t>Target Funding Process</a:t>
            </a:r>
          </a:p>
        </p:txBody>
      </p:sp>
      <p:graphicFrame>
        <p:nvGraphicFramePr>
          <p:cNvPr id="4" name="Diagram 3"/>
          <p:cNvGraphicFramePr/>
          <p:nvPr>
            <p:extLst>
              <p:ext uri="{D42A27DB-BD31-4B8C-83A1-F6EECF244321}">
                <p14:modId xmlns:p14="http://schemas.microsoft.com/office/powerpoint/2010/main" val="2844860660"/>
              </p:ext>
            </p:extLst>
          </p:nvPr>
        </p:nvGraphicFramePr>
        <p:xfrm>
          <a:off x="231751" y="1406172"/>
          <a:ext cx="10225136" cy="4750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751" y="1909217"/>
            <a:ext cx="2808312" cy="36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bwMode="auto">
          <a:xfrm>
            <a:off x="87735" y="253033"/>
            <a:ext cx="10873208" cy="417512"/>
          </a:xfrm>
          <a:noFill/>
          <a:ln>
            <a:miter lim="800000"/>
            <a:headEnd/>
            <a:tailEnd/>
          </a:ln>
        </p:spPr>
        <p:txBody>
          <a:bodyPr vert="horz" wrap="square" lIns="91428" tIns="45715" rIns="91428" bIns="45715" numCol="1" anchor="t" anchorCtr="0" compatLnSpc="1">
            <a:prstTxWarp prst="textNoShape">
              <a:avLst/>
            </a:prstTxWarp>
            <a:noAutofit/>
          </a:bodyPr>
          <a:lstStyle/>
          <a:p>
            <a:pPr algn="l"/>
            <a:r>
              <a:rPr lang="en-IE" sz="3600" u="sng" dirty="0" smtClean="0">
                <a:solidFill>
                  <a:schemeClr val="tx2"/>
                </a:solidFill>
              </a:rPr>
              <a:t>1</a:t>
            </a:r>
            <a:r>
              <a:rPr lang="en-IE" sz="3600" u="sng" dirty="0" smtClean="0">
                <a:solidFill>
                  <a:schemeClr val="tx2"/>
                </a:solidFill>
                <a:latin typeface="+mj-lt"/>
              </a:rPr>
              <a:t>. Sample Maturing Pension - Recommended Minimum!!!</a:t>
            </a:r>
          </a:p>
        </p:txBody>
      </p:sp>
      <p:graphicFrame>
        <p:nvGraphicFramePr>
          <p:cNvPr id="7" name="Diagram 6"/>
          <p:cNvGraphicFramePr/>
          <p:nvPr>
            <p:extLst>
              <p:ext uri="{D42A27DB-BD31-4B8C-83A1-F6EECF244321}">
                <p14:modId xmlns:p14="http://schemas.microsoft.com/office/powerpoint/2010/main" val="1856398758"/>
              </p:ext>
            </p:extLst>
          </p:nvPr>
        </p:nvGraphicFramePr>
        <p:xfrm>
          <a:off x="519783" y="829097"/>
          <a:ext cx="8988425" cy="465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TextBox 2"/>
          <p:cNvSpPr txBox="1">
            <a:spLocks noChangeArrowheads="1"/>
          </p:cNvSpPr>
          <p:nvPr/>
        </p:nvSpPr>
        <p:spPr bwMode="auto">
          <a:xfrm>
            <a:off x="663576" y="6302375"/>
            <a:ext cx="7777162" cy="584200"/>
          </a:xfrm>
          <a:prstGeom prst="rect">
            <a:avLst/>
          </a:prstGeom>
          <a:noFill/>
          <a:ln w="9525">
            <a:noFill/>
            <a:miter lim="800000"/>
            <a:headEnd/>
            <a:tailEnd/>
          </a:ln>
        </p:spPr>
        <p:txBody>
          <a:bodyPr lIns="91428" tIns="45715" rIns="91428" bIns="45715">
            <a:spAutoFit/>
          </a:bodyPr>
          <a:lstStyle/>
          <a:p>
            <a:r>
              <a:rPr lang="en-IE" sz="3200" b="1" u="sng" dirty="0">
                <a:latin typeface="+mj-lt"/>
              </a:rPr>
              <a:t>Almost as much as the OAP!!</a:t>
            </a:r>
          </a:p>
        </p:txBody>
      </p:sp>
      <p:sp>
        <p:nvSpPr>
          <p:cNvPr id="2" name="TextBox 1"/>
          <p:cNvSpPr txBox="1"/>
          <p:nvPr/>
        </p:nvSpPr>
        <p:spPr>
          <a:xfrm>
            <a:off x="525971" y="5365601"/>
            <a:ext cx="6182846" cy="1077218"/>
          </a:xfrm>
          <a:prstGeom prst="rect">
            <a:avLst/>
          </a:prstGeom>
          <a:noFill/>
        </p:spPr>
        <p:txBody>
          <a:bodyPr wrap="none" rtlCol="0">
            <a:spAutoFit/>
          </a:bodyPr>
          <a:lstStyle/>
          <a:p>
            <a:pPr marL="285750" indent="-285750">
              <a:buFont typeface="Arial" charset="0"/>
              <a:buChar char="•"/>
            </a:pPr>
            <a:r>
              <a:rPr lang="en-IE" sz="1600" dirty="0" smtClean="0">
                <a:latin typeface="+mn-lt"/>
                <a:cs typeface="Arial" panose="020B0604020202020204" pitchFamily="34" charset="0"/>
              </a:rPr>
              <a:t>The imputed distribution is currently 4% between age 61 and 70</a:t>
            </a:r>
          </a:p>
          <a:p>
            <a:pPr marL="285750" indent="-285750">
              <a:buFont typeface="Arial" charset="0"/>
              <a:buChar char="•"/>
            </a:pPr>
            <a:r>
              <a:rPr lang="en-IE" sz="1600" dirty="0" smtClean="0">
                <a:latin typeface="+mn-lt"/>
                <a:cs typeface="Arial" panose="020B0604020202020204" pitchFamily="34" charset="0"/>
              </a:rPr>
              <a:t>The imputed distributions increases to 5% from age 71</a:t>
            </a:r>
          </a:p>
          <a:p>
            <a:pPr marL="285750" indent="-285750">
              <a:buFont typeface="Arial" charset="0"/>
              <a:buChar char="•"/>
            </a:pPr>
            <a:r>
              <a:rPr lang="en-IE" sz="1600" dirty="0" smtClean="0">
                <a:latin typeface="+mn-lt"/>
                <a:cs typeface="Arial" panose="020B0604020202020204" pitchFamily="34" charset="0"/>
              </a:rPr>
              <a:t>ARFs are not guaranteed and can deplete and bomb out over time</a:t>
            </a:r>
          </a:p>
          <a:p>
            <a:pPr marL="285750" indent="-285750">
              <a:buFont typeface="Arial" charset="0"/>
              <a:buChar char="•"/>
            </a:pPr>
            <a:r>
              <a:rPr lang="en-IE" sz="1600" dirty="0" smtClean="0">
                <a:latin typeface="+mn-lt"/>
                <a:cs typeface="Arial" panose="020B0604020202020204" pitchFamily="34" charset="0"/>
              </a:rPr>
              <a:t>The combined income of 4% from ARF and AMRF in year 1 is €12,000</a:t>
            </a:r>
            <a:endParaRPr lang="en-IE" sz="1600" dirty="0">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735" y="109017"/>
            <a:ext cx="10323276" cy="659292"/>
          </a:xfrm>
          <a:prstGeom prst="rect">
            <a:avLst/>
          </a:prstGeom>
          <a:noFill/>
        </p:spPr>
        <p:txBody>
          <a:bodyPr wrap="square" lIns="104274" tIns="52138" rIns="104274" bIns="52138" rtlCol="0">
            <a:spAutoFit/>
          </a:bodyPr>
          <a:lstStyle/>
          <a:p>
            <a:r>
              <a:rPr lang="en-US" sz="3600" b="1" i="0" u="sng" dirty="0" smtClean="0">
                <a:latin typeface="+mj-lt"/>
                <a:cs typeface="Arial" panose="020B0604020202020204" pitchFamily="34" charset="0"/>
              </a:rPr>
              <a:t>Target fund of €400,000 fund-Annuity </a:t>
            </a:r>
            <a:r>
              <a:rPr lang="en-US" sz="3600" b="1" i="0" u="sng" dirty="0">
                <a:latin typeface="+mj-lt"/>
                <a:cs typeface="Arial" panose="020B0604020202020204" pitchFamily="34" charset="0"/>
              </a:rPr>
              <a:t>Option</a:t>
            </a:r>
          </a:p>
        </p:txBody>
      </p:sp>
      <p:graphicFrame>
        <p:nvGraphicFramePr>
          <p:cNvPr id="4" name="Diagram 3"/>
          <p:cNvGraphicFramePr/>
          <p:nvPr>
            <p:extLst>
              <p:ext uri="{D42A27DB-BD31-4B8C-83A1-F6EECF244321}">
                <p14:modId xmlns:p14="http://schemas.microsoft.com/office/powerpoint/2010/main" val="1198099021"/>
              </p:ext>
            </p:extLst>
          </p:nvPr>
        </p:nvGraphicFramePr>
        <p:xfrm>
          <a:off x="916169" y="1876305"/>
          <a:ext cx="9085342" cy="34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06669" y="5581625"/>
            <a:ext cx="9904342" cy="1336401"/>
          </a:xfrm>
          <a:prstGeom prst="rect">
            <a:avLst/>
          </a:prstGeom>
        </p:spPr>
        <p:txBody>
          <a:bodyPr wrap="square" lIns="104274" tIns="52138" rIns="104274" bIns="52138">
            <a:spAutoFit/>
          </a:bodyPr>
          <a:lstStyle/>
          <a:p>
            <a:pPr marL="391028" indent="-391028">
              <a:buFont typeface="Arial" charset="0"/>
              <a:buChar char="•"/>
            </a:pPr>
            <a:r>
              <a:rPr lang="en-US" sz="1600" dirty="0" smtClean="0">
                <a:latin typeface="+mn-lt"/>
                <a:cs typeface="Arial" panose="020B0604020202020204" pitchFamily="34" charset="0"/>
              </a:rPr>
              <a:t>Annuity rate is strictly illustrative, and approximate, and is based on a 66 year old client, single life, non escalating, (Annuity rates change  on a day to day basis) (Client specific quotes should be done in all cases.)</a:t>
            </a:r>
            <a:endParaRPr lang="en-US" sz="1600" dirty="0">
              <a:latin typeface="+mn-lt"/>
              <a:cs typeface="Arial" panose="020B0604020202020204" pitchFamily="34" charset="0"/>
            </a:endParaRPr>
          </a:p>
          <a:p>
            <a:pPr marL="391028" indent="-391028">
              <a:buFont typeface="Arial" charset="0"/>
              <a:buChar char="•"/>
            </a:pPr>
            <a:r>
              <a:rPr lang="en-US" sz="1600" dirty="0" smtClean="0">
                <a:latin typeface="+mn-lt"/>
                <a:cs typeface="Arial" panose="020B0604020202020204" pitchFamily="34" charset="0"/>
              </a:rPr>
              <a:t>Annuity payments subject to PAYE</a:t>
            </a:r>
          </a:p>
          <a:p>
            <a:pPr marL="391028" indent="-391028">
              <a:buFont typeface="Arial" charset="0"/>
              <a:buChar char="•"/>
            </a:pPr>
            <a:r>
              <a:rPr lang="en-US" sz="1600" dirty="0" smtClean="0">
                <a:latin typeface="+mn-lt"/>
                <a:cs typeface="Arial" panose="020B0604020202020204" pitchFamily="34" charset="0"/>
              </a:rPr>
              <a:t>Old age pension is payable from age 66,  from age 67 in 2021 and from 68 in 2018</a:t>
            </a:r>
            <a:endParaRPr lang="en-US" sz="1600" dirty="0">
              <a:latin typeface="+mn-lt"/>
              <a:cs typeface="Arial" panose="020B0604020202020204" pitchFamily="34" charset="0"/>
            </a:endParaRPr>
          </a:p>
          <a:p>
            <a:pPr marL="391028" indent="-391028">
              <a:buFont typeface="Arial" charset="0"/>
              <a:buChar char="•"/>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540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1751" y="181025"/>
            <a:ext cx="9174732" cy="659292"/>
          </a:xfrm>
          <a:prstGeom prst="rect">
            <a:avLst/>
          </a:prstGeom>
          <a:noFill/>
        </p:spPr>
        <p:txBody>
          <a:bodyPr wrap="square" lIns="104274" tIns="52138" rIns="104274" bIns="52138" rtlCol="0">
            <a:spAutoFit/>
          </a:bodyPr>
          <a:lstStyle/>
          <a:p>
            <a:r>
              <a:rPr lang="en-US" sz="3600" b="1" i="0" u="sng" dirty="0" smtClean="0">
                <a:latin typeface="+mj-lt"/>
                <a:cs typeface="Arial" panose="020B0604020202020204" pitchFamily="34" charset="0"/>
              </a:rPr>
              <a:t>Target </a:t>
            </a:r>
            <a:r>
              <a:rPr lang="en-US" sz="3600" b="1" i="0" u="sng" dirty="0">
                <a:latin typeface="+mj-lt"/>
                <a:cs typeface="Arial" panose="020B0604020202020204" pitchFamily="34" charset="0"/>
              </a:rPr>
              <a:t>Fund €</a:t>
            </a:r>
            <a:r>
              <a:rPr lang="en-US" sz="3600" b="1" i="0" u="sng" dirty="0" smtClean="0">
                <a:latin typeface="+mj-lt"/>
                <a:cs typeface="Arial" panose="020B0604020202020204" pitchFamily="34" charset="0"/>
              </a:rPr>
              <a:t>400,000</a:t>
            </a:r>
            <a:endParaRPr lang="en-US" sz="3600" b="1" i="0" u="sng" dirty="0">
              <a:latin typeface="+mj-lt"/>
              <a:cs typeface="Arial" panose="020B0604020202020204" pitchFamily="34" charset="0"/>
            </a:endParaRPr>
          </a:p>
        </p:txBody>
      </p:sp>
      <p:sp>
        <p:nvSpPr>
          <p:cNvPr id="2" name="Rectangle 1"/>
          <p:cNvSpPr/>
          <p:nvPr/>
        </p:nvSpPr>
        <p:spPr>
          <a:xfrm>
            <a:off x="534432" y="4324713"/>
            <a:ext cx="9973750" cy="1828843"/>
          </a:xfrm>
          <a:prstGeom prst="rect">
            <a:avLst/>
          </a:prstGeom>
        </p:spPr>
        <p:txBody>
          <a:bodyPr wrap="square" lIns="104274" tIns="52138" rIns="104274" bIns="52138">
            <a:spAutoFit/>
          </a:bodyPr>
          <a:lstStyle/>
          <a:p>
            <a:r>
              <a:rPr lang="en-US" sz="1600" u="sng" dirty="0" smtClean="0">
                <a:latin typeface="Arial" panose="020B0604020202020204" pitchFamily="34" charset="0"/>
                <a:cs typeface="Arial" panose="020B0604020202020204" pitchFamily="34" charset="0"/>
              </a:rPr>
              <a:t>Assumptions</a:t>
            </a:r>
          </a:p>
          <a:p>
            <a:pPr marL="391028" indent="-391028">
              <a:buFont typeface="Arial" panose="020B0604020202020204" pitchFamily="34" charset="0"/>
              <a:buChar char="•"/>
            </a:pPr>
            <a:r>
              <a:rPr lang="en-US" sz="1600" dirty="0" smtClean="0">
                <a:latin typeface="+mn-lt"/>
                <a:cs typeface="Arial" panose="020B0604020202020204" pitchFamily="34" charset="0"/>
              </a:rPr>
              <a:t>Complete Solutions 1</a:t>
            </a:r>
          </a:p>
          <a:p>
            <a:pPr marL="391028" indent="-391028">
              <a:buFont typeface="Arial" panose="020B0604020202020204" pitchFamily="34" charset="0"/>
              <a:buChar char="•"/>
            </a:pPr>
            <a:r>
              <a:rPr lang="en-US" sz="1600" dirty="0" smtClean="0">
                <a:latin typeface="+mn-lt"/>
                <a:cs typeface="Arial" panose="020B0604020202020204" pitchFamily="34" charset="0"/>
              </a:rPr>
              <a:t>100% Net Investment</a:t>
            </a:r>
          </a:p>
          <a:p>
            <a:pPr marL="391028" indent="-391028">
              <a:buFont typeface="Arial" panose="020B0604020202020204" pitchFamily="34" charset="0"/>
              <a:buChar char="•"/>
            </a:pPr>
            <a:r>
              <a:rPr lang="en-US" sz="1600" dirty="0" smtClean="0">
                <a:latin typeface="+mn-lt"/>
                <a:cs typeface="Arial" panose="020B0604020202020204" pitchFamily="34" charset="0"/>
              </a:rPr>
              <a:t>MAPS 3 (0.9% FMC)</a:t>
            </a:r>
          </a:p>
          <a:p>
            <a:pPr marL="391028" indent="-391028">
              <a:buFont typeface="Arial" panose="020B0604020202020204" pitchFamily="34" charset="0"/>
              <a:buChar char="•"/>
            </a:pPr>
            <a:r>
              <a:rPr lang="en-US" sz="1600" dirty="0" smtClean="0">
                <a:latin typeface="+mn-lt"/>
                <a:cs typeface="Arial" panose="020B0604020202020204" pitchFamily="34" charset="0"/>
              </a:rPr>
              <a:t>Growth Rate 4.3%</a:t>
            </a:r>
          </a:p>
          <a:p>
            <a:pPr marL="391028" indent="-391028">
              <a:buFont typeface="Arial" panose="020B0604020202020204" pitchFamily="34" charset="0"/>
              <a:buChar char="•"/>
            </a:pPr>
            <a:r>
              <a:rPr lang="en-US" sz="1600" dirty="0" smtClean="0">
                <a:latin typeface="+mn-lt"/>
                <a:cs typeface="Arial" panose="020B0604020202020204" pitchFamily="34" charset="0"/>
              </a:rPr>
              <a:t>0.25% Trail</a:t>
            </a:r>
          </a:p>
          <a:p>
            <a:pPr marL="391028" indent="-391028">
              <a:buFont typeface="Arial" panose="020B0604020202020204" pitchFamily="34" charset="0"/>
              <a:buChar char="•"/>
            </a:pPr>
            <a:r>
              <a:rPr lang="en-US" sz="1600" dirty="0" smtClean="0">
                <a:latin typeface="+mn-lt"/>
                <a:cs typeface="Arial" panose="020B0604020202020204" pitchFamily="34" charset="0"/>
              </a:rPr>
              <a:t>Premium Escalation: 3%</a:t>
            </a:r>
          </a:p>
        </p:txBody>
      </p:sp>
      <p:graphicFrame>
        <p:nvGraphicFramePr>
          <p:cNvPr id="5" name="Table 4"/>
          <p:cNvGraphicFramePr>
            <a:graphicFrameLocks noGrp="1"/>
          </p:cNvGraphicFramePr>
          <p:nvPr>
            <p:extLst>
              <p:ext uri="{D42A27DB-BD31-4B8C-83A1-F6EECF244321}">
                <p14:modId xmlns:p14="http://schemas.microsoft.com/office/powerpoint/2010/main" val="860512718"/>
              </p:ext>
            </p:extLst>
          </p:nvPr>
        </p:nvGraphicFramePr>
        <p:xfrm>
          <a:off x="725480" y="1666167"/>
          <a:ext cx="9269102" cy="1647021"/>
        </p:xfrm>
        <a:graphic>
          <a:graphicData uri="http://schemas.openxmlformats.org/drawingml/2006/table">
            <a:tbl>
              <a:tblPr firstRow="1" bandRow="1">
                <a:tableStyleId>{5C22544A-7EE6-4342-B048-85BDC9FD1C3A}</a:tableStyleId>
              </a:tblPr>
              <a:tblGrid>
                <a:gridCol w="2203485"/>
                <a:gridCol w="2318185"/>
                <a:gridCol w="2332066"/>
                <a:gridCol w="2415366"/>
              </a:tblGrid>
              <a:tr h="77309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200" dirty="0" smtClean="0"/>
                        <a:t>Fund</a:t>
                      </a:r>
                    </a:p>
                  </a:txBody>
                  <a:tcPr marL="106886" marR="106886" marT="50419" marB="5041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200" dirty="0" smtClean="0"/>
                        <a:t>Term</a:t>
                      </a:r>
                    </a:p>
                  </a:txBody>
                  <a:tcPr marL="106886" marR="106886" marT="50419" marB="50419" anchor="ctr"/>
                </a:tc>
                <a:tc>
                  <a:txBody>
                    <a:bodyPr/>
                    <a:lstStyle/>
                    <a:p>
                      <a:pPr algn="ctr"/>
                      <a:r>
                        <a:rPr lang="en-GB" sz="2200" dirty="0" smtClean="0"/>
                        <a:t>Monthly Premium</a:t>
                      </a:r>
                      <a:endParaRPr lang="en-GB" sz="2200" dirty="0"/>
                    </a:p>
                  </a:txBody>
                  <a:tcPr marL="106886" marR="106886" marT="50419" marB="50419"/>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200" dirty="0" smtClean="0"/>
                        <a:t>Total premiums paid over term</a:t>
                      </a:r>
                    </a:p>
                  </a:txBody>
                  <a:tcPr marL="106886" marR="106886" marT="50419" marB="50419"/>
                </a:tc>
              </a:tr>
              <a:tr h="436965">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200" dirty="0" smtClean="0"/>
                        <a:t>€400,000</a:t>
                      </a:r>
                    </a:p>
                  </a:txBody>
                  <a:tcPr marL="106886" marR="106886" marT="50419" marB="5041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200" dirty="0" smtClean="0"/>
                        <a:t>Over 15 years</a:t>
                      </a:r>
                    </a:p>
                  </a:txBody>
                  <a:tcPr marL="106886" marR="106886" marT="50419" marB="50419"/>
                </a:tc>
                <a:tc>
                  <a:txBody>
                    <a:bodyPr/>
                    <a:lstStyle/>
                    <a:p>
                      <a:pPr algn="ctr"/>
                      <a:r>
                        <a:rPr lang="en-GB" sz="2200" dirty="0" smtClean="0"/>
                        <a:t>€1,450</a:t>
                      </a:r>
                      <a:endParaRPr lang="en-GB" sz="2200" dirty="0"/>
                    </a:p>
                  </a:txBody>
                  <a:tcPr marL="106886" marR="106886" marT="50419" marB="50419" anchor="ctr"/>
                </a:tc>
                <a:tc>
                  <a:txBody>
                    <a:bodyPr/>
                    <a:lstStyle/>
                    <a:p>
                      <a:pPr algn="ctr"/>
                      <a:r>
                        <a:rPr lang="en-GB" sz="2200" dirty="0" smtClean="0"/>
                        <a:t>€323,762</a:t>
                      </a:r>
                      <a:endParaRPr lang="en-GB" sz="2200" dirty="0"/>
                    </a:p>
                  </a:txBody>
                  <a:tcPr marL="106886" marR="106886" marT="50419" marB="50419" anchor="ctr"/>
                </a:tc>
              </a:tr>
              <a:tr h="436965">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20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200" dirty="0" smtClean="0"/>
                        <a:t>Over 20 years</a:t>
                      </a:r>
                    </a:p>
                  </a:txBody>
                  <a:tcPr marL="106886" marR="106886" marT="50419" marB="50419"/>
                </a:tc>
                <a:tc>
                  <a:txBody>
                    <a:bodyPr/>
                    <a:lstStyle/>
                    <a:p>
                      <a:pPr algn="ctr"/>
                      <a:r>
                        <a:rPr lang="en-GB" sz="2200" dirty="0" smtClean="0"/>
                        <a:t>€940</a:t>
                      </a:r>
                      <a:endParaRPr lang="en-GB" sz="2200" dirty="0"/>
                    </a:p>
                  </a:txBody>
                  <a:tcPr marL="106886" marR="106886" marT="50419" marB="50419" anchor="ctr"/>
                </a:tc>
                <a:tc>
                  <a:txBody>
                    <a:bodyPr/>
                    <a:lstStyle/>
                    <a:p>
                      <a:pPr algn="ctr"/>
                      <a:r>
                        <a:rPr lang="en-GB" sz="2200" dirty="0" smtClean="0"/>
                        <a:t>€303,172</a:t>
                      </a:r>
                      <a:endParaRPr lang="en-GB" sz="2200" dirty="0"/>
                    </a:p>
                  </a:txBody>
                  <a:tcPr marL="106886" marR="106886" marT="50419" marB="50419" anchor="ctr"/>
                </a:tc>
              </a:tr>
            </a:tbl>
          </a:graphicData>
        </a:graphic>
      </p:graphicFrame>
    </p:spTree>
    <p:extLst>
      <p:ext uri="{BB962C8B-B14F-4D97-AF65-F5344CB8AC3E}">
        <p14:creationId xmlns:p14="http://schemas.microsoft.com/office/powerpoint/2010/main" val="931112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IE" sz="4800" b="1" dirty="0" smtClean="0">
                <a:latin typeface="+mj-lt"/>
              </a:rPr>
              <a:t>Pension Concerns</a:t>
            </a:r>
            <a:endParaRPr lang="en-IE" sz="4800" b="1" dirty="0">
              <a:latin typeface="+mj-lt"/>
            </a:endParaRPr>
          </a:p>
        </p:txBody>
      </p:sp>
    </p:spTree>
    <p:extLst>
      <p:ext uri="{BB962C8B-B14F-4D97-AF65-F5344CB8AC3E}">
        <p14:creationId xmlns:p14="http://schemas.microsoft.com/office/powerpoint/2010/main" val="403857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735" y="109017"/>
            <a:ext cx="9085263" cy="1260475"/>
          </a:xfrm>
          <a:prstGeom prst="rect">
            <a:avLst/>
          </a:prstGeom>
        </p:spPr>
        <p:txBody>
          <a:bodyPr lIns="104274" tIns="52138" rIns="104274" bIns="52138">
            <a:noAutofit/>
          </a:bodyPr>
          <a:lstStyle/>
          <a:p>
            <a:pPr algn="l"/>
            <a:r>
              <a:rPr lang="en-IE" sz="3600" u="sng" dirty="0" smtClean="0">
                <a:solidFill>
                  <a:schemeClr val="tx2"/>
                </a:solidFill>
                <a:latin typeface="+mn-lt"/>
              </a:rPr>
              <a:t>Client Questions/Concerns</a:t>
            </a:r>
            <a:endParaRPr lang="en-IE" sz="3600" u="sng" dirty="0">
              <a:solidFill>
                <a:schemeClr val="tx2"/>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4173074901"/>
              </p:ext>
            </p:extLst>
          </p:nvPr>
        </p:nvGraphicFramePr>
        <p:xfrm>
          <a:off x="121885" y="1730758"/>
          <a:ext cx="10566752" cy="3378073"/>
        </p:xfrm>
        <a:graphic>
          <a:graphicData uri="http://schemas.openxmlformats.org/drawingml/2006/table">
            <a:tbl>
              <a:tblPr firstRow="1" bandRow="1">
                <a:tableStyleId>{5C22544A-7EE6-4342-B048-85BDC9FD1C3A}</a:tableStyleId>
              </a:tblPr>
              <a:tblGrid>
                <a:gridCol w="5283376"/>
                <a:gridCol w="5283376"/>
              </a:tblGrid>
              <a:tr h="453771">
                <a:tc>
                  <a:txBody>
                    <a:bodyPr/>
                    <a:lstStyle/>
                    <a:p>
                      <a:pPr algn="ctr"/>
                      <a:r>
                        <a:rPr lang="en-IE" sz="2300" dirty="0" smtClean="0"/>
                        <a:t>Question 1</a:t>
                      </a:r>
                      <a:endParaRPr lang="en-IE" sz="2300" dirty="0"/>
                    </a:p>
                  </a:txBody>
                  <a:tcPr marL="106886" marR="106886" marT="50419" marB="50419"/>
                </a:tc>
                <a:tc>
                  <a:txBody>
                    <a:bodyPr/>
                    <a:lstStyle/>
                    <a:p>
                      <a:pPr algn="ctr"/>
                      <a:r>
                        <a:rPr lang="en-IE" sz="2300" dirty="0" smtClean="0"/>
                        <a:t>Answer</a:t>
                      </a:r>
                      <a:endParaRPr lang="en-IE" sz="2300" dirty="0"/>
                    </a:p>
                  </a:txBody>
                  <a:tcPr marL="106886" marR="106886" marT="50419" marB="50419"/>
                </a:tc>
              </a:tr>
              <a:tr h="292430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IE" sz="2300" dirty="0" smtClean="0"/>
                        <a:t>Why do I need a private pension, when I will have a state pension at age 65?</a:t>
                      </a:r>
                    </a:p>
                    <a:p>
                      <a:endParaRPr lang="en-IE" sz="2300" dirty="0"/>
                    </a:p>
                  </a:txBody>
                  <a:tcPr marL="106886" marR="106886" marT="50419" marB="50419"/>
                </a:tc>
                <a:tc>
                  <a:txBody>
                    <a:bodyPr/>
                    <a:lstStyle/>
                    <a:p>
                      <a:pPr marL="285750" indent="-285750">
                        <a:buFont typeface="Arial" panose="020B0604020202020204" pitchFamily="34" charset="0"/>
                        <a:buChar char="•"/>
                      </a:pPr>
                      <a:r>
                        <a:rPr lang="en-IE" sz="2300" dirty="0" smtClean="0"/>
                        <a:t>State pension payable from age 68 from 2028</a:t>
                      </a:r>
                    </a:p>
                    <a:p>
                      <a:pPr marL="285750" indent="-285750">
                        <a:buFont typeface="Arial" panose="020B0604020202020204" pitchFamily="34" charset="0"/>
                        <a:buChar char="•"/>
                      </a:pPr>
                      <a:r>
                        <a:rPr lang="en-IE" sz="2300" dirty="0" smtClean="0"/>
                        <a:t>Qualification criteria may change drastically in the future.</a:t>
                      </a:r>
                    </a:p>
                    <a:p>
                      <a:pPr marL="285750" indent="-285750">
                        <a:buFont typeface="Arial" panose="020B0604020202020204" pitchFamily="34" charset="0"/>
                        <a:buChar char="•"/>
                      </a:pPr>
                      <a:r>
                        <a:rPr lang="en-IE" sz="2300" dirty="0" smtClean="0"/>
                        <a:t>Only 35% of AIW</a:t>
                      </a:r>
                    </a:p>
                    <a:p>
                      <a:pPr marL="285750" indent="-285750">
                        <a:buFont typeface="Arial" panose="020B0604020202020204" pitchFamily="34" charset="0"/>
                        <a:buChar char="•"/>
                      </a:pPr>
                      <a:r>
                        <a:rPr lang="en-IE" sz="2300" dirty="0" smtClean="0"/>
                        <a:t>Not payable on early retirement.</a:t>
                      </a:r>
                    </a:p>
                    <a:p>
                      <a:pPr marL="285750" indent="-285750">
                        <a:buFont typeface="Arial" panose="020B0604020202020204" pitchFamily="34" charset="0"/>
                        <a:buChar char="•"/>
                      </a:pPr>
                      <a:r>
                        <a:rPr lang="en-IE" sz="2300" dirty="0" smtClean="0"/>
                        <a:t>Intended for subsistence only</a:t>
                      </a:r>
                    </a:p>
                    <a:p>
                      <a:endParaRPr lang="en-IE" sz="2300" dirty="0"/>
                    </a:p>
                  </a:txBody>
                  <a:tcPr marL="106886" marR="106886" marT="50419" marB="50419"/>
                </a:tc>
              </a:tr>
            </a:tbl>
          </a:graphicData>
        </a:graphic>
      </p:graphicFrame>
    </p:spTree>
    <p:extLst>
      <p:ext uri="{BB962C8B-B14F-4D97-AF65-F5344CB8AC3E}">
        <p14:creationId xmlns:p14="http://schemas.microsoft.com/office/powerpoint/2010/main" val="1778105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9743" y="181025"/>
            <a:ext cx="9085263" cy="1260475"/>
          </a:xfrm>
          <a:prstGeom prst="rect">
            <a:avLst/>
          </a:prstGeom>
        </p:spPr>
        <p:txBody>
          <a:bodyPr lIns="104274" tIns="52138" rIns="104274" bIns="52138">
            <a:normAutofit/>
          </a:bodyPr>
          <a:lstStyle/>
          <a:p>
            <a:pPr algn="l"/>
            <a:r>
              <a:rPr lang="en-IE" sz="3600" u="sng" dirty="0" smtClean="0">
                <a:solidFill>
                  <a:schemeClr val="tx2"/>
                </a:solidFill>
                <a:latin typeface="+mn-lt"/>
              </a:rPr>
              <a:t>Client Questions/ Concerns</a:t>
            </a:r>
            <a:endParaRPr lang="en-IE" sz="3600" u="sng" dirty="0">
              <a:solidFill>
                <a:schemeClr val="tx2"/>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319217477"/>
              </p:ext>
            </p:extLst>
          </p:nvPr>
        </p:nvGraphicFramePr>
        <p:xfrm>
          <a:off x="121885" y="1730758"/>
          <a:ext cx="10566752" cy="4083939"/>
        </p:xfrm>
        <a:graphic>
          <a:graphicData uri="http://schemas.openxmlformats.org/drawingml/2006/table">
            <a:tbl>
              <a:tblPr firstRow="1" bandRow="1">
                <a:tableStyleId>{5C22544A-7EE6-4342-B048-85BDC9FD1C3A}</a:tableStyleId>
              </a:tblPr>
              <a:tblGrid>
                <a:gridCol w="5283376"/>
                <a:gridCol w="5283376"/>
              </a:tblGrid>
              <a:tr h="453771">
                <a:tc>
                  <a:txBody>
                    <a:bodyPr/>
                    <a:lstStyle/>
                    <a:p>
                      <a:pPr algn="ctr"/>
                      <a:r>
                        <a:rPr lang="en-IE" sz="2300" dirty="0" smtClean="0"/>
                        <a:t>Question 2</a:t>
                      </a:r>
                      <a:endParaRPr lang="en-IE" sz="2300" dirty="0"/>
                    </a:p>
                  </a:txBody>
                  <a:tcPr marL="106886" marR="106886" marT="50419" marB="50419"/>
                </a:tc>
                <a:tc>
                  <a:txBody>
                    <a:bodyPr/>
                    <a:lstStyle/>
                    <a:p>
                      <a:pPr algn="ctr"/>
                      <a:r>
                        <a:rPr lang="en-IE" sz="2300" dirty="0" smtClean="0"/>
                        <a:t>Answer</a:t>
                      </a:r>
                      <a:endParaRPr lang="en-IE" sz="2300" dirty="0"/>
                    </a:p>
                  </a:txBody>
                  <a:tcPr marL="106886" marR="106886" marT="50419" marB="50419"/>
                </a:tc>
              </a:tr>
              <a:tr h="3630168">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300" dirty="0" smtClean="0"/>
                        <a:t>I am 50, is it not too late to start?</a:t>
                      </a:r>
                    </a:p>
                    <a:p>
                      <a:endParaRPr lang="en-IE" sz="2300" dirty="0"/>
                    </a:p>
                  </a:txBody>
                  <a:tcPr marL="106886" marR="106886" marT="50419" marB="50419"/>
                </a:tc>
                <a:tc>
                  <a:txBody>
                    <a:bodyPr/>
                    <a:lstStyle/>
                    <a:p>
                      <a:pPr marL="285750" indent="-285750">
                        <a:buFont typeface="Arial" panose="020B0604020202020204" pitchFamily="34" charset="0"/>
                        <a:buChar char="•"/>
                      </a:pPr>
                      <a:r>
                        <a:rPr lang="en-US" sz="2300" dirty="0" smtClean="0"/>
                        <a:t>You can fund a pension to 70 or 75</a:t>
                      </a:r>
                    </a:p>
                    <a:p>
                      <a:pPr marL="285750" indent="-285750">
                        <a:buFont typeface="Arial" panose="020B0604020202020204" pitchFamily="34" charset="0"/>
                        <a:buChar char="•"/>
                      </a:pPr>
                      <a:r>
                        <a:rPr lang="en-US" sz="2300" dirty="0" smtClean="0"/>
                        <a:t>Tax reliefs actually increase as you get older</a:t>
                      </a:r>
                    </a:p>
                    <a:p>
                      <a:pPr marL="285750" indent="-285750">
                        <a:buFont typeface="Arial" panose="020B0604020202020204" pitchFamily="34" charset="0"/>
                        <a:buChar char="•"/>
                      </a:pPr>
                      <a:r>
                        <a:rPr lang="en-US" sz="2300" dirty="0" smtClean="0"/>
                        <a:t>You will still benefit from the 5 tax benefits of pensions regardless of when you start.</a:t>
                      </a:r>
                    </a:p>
                    <a:p>
                      <a:pPr marL="285750" indent="-285750">
                        <a:buFont typeface="Arial" panose="020B0604020202020204" pitchFamily="34" charset="0"/>
                        <a:buChar char="•"/>
                      </a:pPr>
                      <a:r>
                        <a:rPr lang="en-US" sz="2300" dirty="0" smtClean="0"/>
                        <a:t>As your starting late, that mean other financial commitments may have eased.</a:t>
                      </a:r>
                    </a:p>
                    <a:p>
                      <a:endParaRPr lang="en-IE" sz="2300" dirty="0"/>
                    </a:p>
                  </a:txBody>
                  <a:tcPr marL="106886" marR="106886" marT="50419" marB="50419"/>
                </a:tc>
              </a:tr>
            </a:tbl>
          </a:graphicData>
        </a:graphic>
      </p:graphicFrame>
    </p:spTree>
    <p:extLst>
      <p:ext uri="{BB962C8B-B14F-4D97-AF65-F5344CB8AC3E}">
        <p14:creationId xmlns:p14="http://schemas.microsoft.com/office/powerpoint/2010/main" val="1055830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IE" dirty="0" smtClean="0"/>
              <a:t>The Best </a:t>
            </a:r>
            <a:r>
              <a:rPr lang="en-IE" dirty="0"/>
              <a:t>K</a:t>
            </a:r>
            <a:r>
              <a:rPr lang="en-IE" dirty="0" smtClean="0"/>
              <a:t>ept </a:t>
            </a:r>
            <a:r>
              <a:rPr lang="en-IE" dirty="0"/>
              <a:t>S</a:t>
            </a:r>
            <a:r>
              <a:rPr lang="en-IE" dirty="0" smtClean="0"/>
              <a:t>ecrets in Pensions in 2016</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75" y="4861545"/>
            <a:ext cx="3960440" cy="1872208"/>
          </a:xfrm>
          <a:prstGeom prst="rect">
            <a:avLst/>
          </a:prstGeom>
        </p:spPr>
      </p:pic>
      <p:sp>
        <p:nvSpPr>
          <p:cNvPr id="7" name="Rectangle 6"/>
          <p:cNvSpPr/>
          <p:nvPr/>
        </p:nvSpPr>
        <p:spPr>
          <a:xfrm>
            <a:off x="791494" y="1437398"/>
            <a:ext cx="3382336" cy="369332"/>
          </a:xfrm>
          <a:prstGeom prst="rect">
            <a:avLst/>
          </a:prstGeom>
        </p:spPr>
        <p:txBody>
          <a:bodyPr wrap="none">
            <a:spAutoFit/>
          </a:bodyPr>
          <a:lstStyle/>
          <a:p>
            <a:r>
              <a:rPr lang="en-IE" sz="1800" dirty="0">
                <a:solidFill>
                  <a:schemeClr val="tx1"/>
                </a:solidFill>
                <a:latin typeface="Arial" panose="020B0604020202020204" pitchFamily="34" charset="0"/>
                <a:cs typeface="Arial" panose="020B0604020202020204" pitchFamily="34" charset="0"/>
              </a:rPr>
              <a:t>Tax Free </a:t>
            </a:r>
            <a:r>
              <a:rPr lang="en-IE" sz="1800" dirty="0" smtClean="0">
                <a:solidFill>
                  <a:schemeClr val="tx1"/>
                </a:solidFill>
                <a:latin typeface="Arial" panose="020B0604020202020204" pitchFamily="34" charset="0"/>
                <a:cs typeface="Arial" panose="020B0604020202020204" pitchFamily="34" charset="0"/>
              </a:rPr>
              <a:t>Cash (Recent survey)</a:t>
            </a:r>
            <a:endParaRPr lang="en-IE" sz="18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828478" y="1745175"/>
            <a:ext cx="8044233" cy="369332"/>
          </a:xfrm>
          <a:prstGeom prst="rect">
            <a:avLst/>
          </a:prstGeom>
        </p:spPr>
        <p:txBody>
          <a:bodyPr wrap="square">
            <a:spAutoFit/>
          </a:bodyPr>
          <a:lstStyle/>
          <a:p>
            <a:r>
              <a:rPr lang="en-IE" sz="1800" dirty="0">
                <a:solidFill>
                  <a:schemeClr val="tx1"/>
                </a:solidFill>
                <a:latin typeface="Arial" panose="020B0604020202020204" pitchFamily="34" charset="0"/>
                <a:cs typeface="Arial" panose="020B0604020202020204" pitchFamily="34" charset="0"/>
              </a:rPr>
              <a:t>Pensions haven’t changed, but all around them has, and not for the better!</a:t>
            </a:r>
          </a:p>
        </p:txBody>
      </p:sp>
      <p:sp>
        <p:nvSpPr>
          <p:cNvPr id="9" name="Rectangle 8"/>
          <p:cNvSpPr/>
          <p:nvPr/>
        </p:nvSpPr>
        <p:spPr>
          <a:xfrm>
            <a:off x="828478" y="2114507"/>
            <a:ext cx="8729289" cy="646331"/>
          </a:xfrm>
          <a:prstGeom prst="rect">
            <a:avLst/>
          </a:prstGeom>
        </p:spPr>
        <p:txBody>
          <a:bodyPr wrap="square">
            <a:spAutoFit/>
          </a:bodyPr>
          <a:lstStyle/>
          <a:p>
            <a:r>
              <a:rPr lang="en-IE" sz="1800" dirty="0">
                <a:solidFill>
                  <a:schemeClr val="tx1"/>
                </a:solidFill>
                <a:latin typeface="Arial" panose="020B0604020202020204" pitchFamily="34" charset="0"/>
                <a:cs typeface="Arial" panose="020B0604020202020204" pitchFamily="34" charset="0"/>
              </a:rPr>
              <a:t>The average maturing pension fund is €100K approximately, but the most tax </a:t>
            </a:r>
            <a:r>
              <a:rPr lang="en-IE" sz="1800" dirty="0" smtClean="0">
                <a:solidFill>
                  <a:schemeClr val="tx1"/>
                </a:solidFill>
                <a:latin typeface="Arial" panose="020B0604020202020204" pitchFamily="34" charset="0"/>
                <a:cs typeface="Arial" panose="020B0604020202020204" pitchFamily="34" charset="0"/>
              </a:rPr>
              <a:t>efficient pension </a:t>
            </a:r>
            <a:r>
              <a:rPr lang="en-IE" sz="1800" dirty="0">
                <a:solidFill>
                  <a:schemeClr val="tx1"/>
                </a:solidFill>
                <a:latin typeface="Arial" panose="020B0604020202020204" pitchFamily="34" charset="0"/>
                <a:cs typeface="Arial" panose="020B0604020202020204" pitchFamily="34" charset="0"/>
              </a:rPr>
              <a:t>funds are at levels of €400K and €500K approximately</a:t>
            </a:r>
          </a:p>
        </p:txBody>
      </p:sp>
      <p:sp>
        <p:nvSpPr>
          <p:cNvPr id="10" name="Rectangle 9"/>
          <p:cNvSpPr/>
          <p:nvPr/>
        </p:nvSpPr>
        <p:spPr>
          <a:xfrm>
            <a:off x="828478" y="2836761"/>
            <a:ext cx="9017322" cy="646331"/>
          </a:xfrm>
          <a:prstGeom prst="rect">
            <a:avLst/>
          </a:prstGeom>
        </p:spPr>
        <p:txBody>
          <a:bodyPr wrap="square">
            <a:spAutoFit/>
          </a:bodyPr>
          <a:lstStyle/>
          <a:p>
            <a:r>
              <a:rPr lang="en-IE" sz="1800" dirty="0">
                <a:solidFill>
                  <a:schemeClr val="tx1"/>
                </a:solidFill>
                <a:latin typeface="Arial" panose="020B0604020202020204" pitchFamily="34" charset="0"/>
                <a:cs typeface="Arial" panose="020B0604020202020204" pitchFamily="34" charset="0"/>
              </a:rPr>
              <a:t>Income tax can often be </a:t>
            </a:r>
            <a:r>
              <a:rPr lang="en-IE" sz="1800" dirty="0" smtClean="0">
                <a:solidFill>
                  <a:schemeClr val="tx1"/>
                </a:solidFill>
                <a:latin typeface="Arial" panose="020B0604020202020204" pitchFamily="34" charset="0"/>
                <a:cs typeface="Arial" panose="020B0604020202020204" pitchFamily="34" charset="0"/>
              </a:rPr>
              <a:t>eliminated, or </a:t>
            </a:r>
            <a:r>
              <a:rPr lang="en-IE" sz="1800" dirty="0">
                <a:solidFill>
                  <a:schemeClr val="tx1"/>
                </a:solidFill>
                <a:latin typeface="Arial" panose="020B0604020202020204" pitchFamily="34" charset="0"/>
                <a:cs typeface="Arial" panose="020B0604020202020204" pitchFamily="34" charset="0"/>
              </a:rPr>
              <a:t>definitely be minimised on sizeable  pension funds….. But only, </a:t>
            </a:r>
            <a:r>
              <a:rPr lang="en-IE" sz="1800" u="sng" dirty="0">
                <a:solidFill>
                  <a:schemeClr val="tx1"/>
                </a:solidFill>
                <a:latin typeface="Arial" panose="020B0604020202020204" pitchFamily="34" charset="0"/>
                <a:cs typeface="Arial" panose="020B0604020202020204" pitchFamily="34" charset="0"/>
              </a:rPr>
              <a:t>if planned </a:t>
            </a:r>
            <a:r>
              <a:rPr lang="en-IE" sz="1800" u="sng" dirty="0" smtClean="0">
                <a:solidFill>
                  <a:schemeClr val="tx1"/>
                </a:solidFill>
                <a:latin typeface="Arial" panose="020B0604020202020204" pitchFamily="34" charset="0"/>
                <a:cs typeface="Arial" panose="020B0604020202020204" pitchFamily="34" charset="0"/>
              </a:rPr>
              <a:t>properly!</a:t>
            </a:r>
            <a:endParaRPr lang="en-IE" sz="1800" u="sng"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820541" y="3506800"/>
            <a:ext cx="9449371" cy="646331"/>
          </a:xfrm>
          <a:prstGeom prst="rect">
            <a:avLst/>
          </a:prstGeom>
        </p:spPr>
        <p:txBody>
          <a:bodyPr wrap="square">
            <a:spAutoFit/>
          </a:bodyPr>
          <a:lstStyle/>
          <a:p>
            <a:r>
              <a:rPr lang="en-IE" sz="1800" dirty="0">
                <a:solidFill>
                  <a:schemeClr val="tx1"/>
                </a:solidFill>
                <a:latin typeface="Arial" panose="020B0604020202020204" pitchFamily="34" charset="0"/>
                <a:cs typeface="Arial" panose="020B0604020202020204" pitchFamily="34" charset="0"/>
              </a:rPr>
              <a:t>Pensions attract an entire  </a:t>
            </a:r>
            <a:r>
              <a:rPr lang="en-IE" sz="1800" u="sng" dirty="0">
                <a:solidFill>
                  <a:schemeClr val="tx1"/>
                </a:solidFill>
                <a:latin typeface="Arial" panose="020B0604020202020204" pitchFamily="34" charset="0"/>
                <a:cs typeface="Arial" panose="020B0604020202020204" pitchFamily="34" charset="0"/>
              </a:rPr>
              <a:t>‘package</a:t>
            </a:r>
            <a:r>
              <a:rPr lang="en-IE" sz="1800" dirty="0">
                <a:solidFill>
                  <a:schemeClr val="tx1"/>
                </a:solidFill>
                <a:latin typeface="Arial" panose="020B0604020202020204" pitchFamily="34" charset="0"/>
                <a:cs typeface="Arial" panose="020B0604020202020204" pitchFamily="34" charset="0"/>
              </a:rPr>
              <a:t>’ of tax benefits at the beginning, middle and end of the process</a:t>
            </a:r>
            <a:r>
              <a:rPr lang="en-IE" sz="1800" dirty="0" smtClean="0">
                <a:solidFill>
                  <a:schemeClr val="tx1"/>
                </a:solidFill>
                <a:latin typeface="Arial" panose="020B0604020202020204" pitchFamily="34" charset="0"/>
                <a:cs typeface="Arial" panose="020B0604020202020204" pitchFamily="34" charset="0"/>
              </a:rPr>
              <a:t>! (5 for sole traders, up to 10 for Company Directors)</a:t>
            </a:r>
            <a:endParaRPr lang="en-IE" sz="1800"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820541" y="4098737"/>
            <a:ext cx="5801588" cy="369332"/>
          </a:xfrm>
          <a:prstGeom prst="rect">
            <a:avLst/>
          </a:prstGeom>
        </p:spPr>
        <p:txBody>
          <a:bodyPr wrap="none">
            <a:spAutoFit/>
          </a:bodyPr>
          <a:lstStyle/>
          <a:p>
            <a:r>
              <a:rPr lang="en-IE" sz="1800" dirty="0" smtClean="0">
                <a:solidFill>
                  <a:schemeClr val="tx1"/>
                </a:solidFill>
                <a:latin typeface="Arial" panose="020B0604020202020204" pitchFamily="34" charset="0"/>
                <a:cs typeface="Arial" panose="020B0604020202020204" pitchFamily="34" charset="0"/>
              </a:rPr>
              <a:t>The </a:t>
            </a:r>
            <a:r>
              <a:rPr lang="en-IE" sz="1800" dirty="0">
                <a:solidFill>
                  <a:schemeClr val="tx1"/>
                </a:solidFill>
                <a:latin typeface="Arial" panose="020B0604020202020204" pitchFamily="34" charset="0"/>
                <a:cs typeface="Arial" panose="020B0604020202020204" pitchFamily="34" charset="0"/>
              </a:rPr>
              <a:t>most  tax efficient way to build significant wealth!</a:t>
            </a:r>
          </a:p>
        </p:txBody>
      </p:sp>
      <p:sp>
        <p:nvSpPr>
          <p:cNvPr id="13" name="Rectangle 12"/>
          <p:cNvSpPr/>
          <p:nvPr/>
        </p:nvSpPr>
        <p:spPr>
          <a:xfrm>
            <a:off x="820541" y="4406514"/>
            <a:ext cx="5614037" cy="369332"/>
          </a:xfrm>
          <a:prstGeom prst="rect">
            <a:avLst/>
          </a:prstGeom>
        </p:spPr>
        <p:txBody>
          <a:bodyPr wrap="none">
            <a:spAutoFit/>
          </a:bodyPr>
          <a:lstStyle/>
          <a:p>
            <a:r>
              <a:rPr lang="en-IE" sz="1800" dirty="0">
                <a:solidFill>
                  <a:schemeClr val="tx1"/>
                </a:solidFill>
                <a:latin typeface="Arial" panose="020B0604020202020204" pitchFamily="34" charset="0"/>
                <a:cs typeface="Arial" panose="020B0604020202020204" pitchFamily="34" charset="0"/>
              </a:rPr>
              <a:t>€90 billion of </a:t>
            </a:r>
            <a:r>
              <a:rPr lang="en-IE" sz="1800" dirty="0" smtClean="0">
                <a:solidFill>
                  <a:schemeClr val="tx1"/>
                </a:solidFill>
                <a:latin typeface="Arial" panose="020B0604020202020204" pitchFamily="34" charset="0"/>
                <a:cs typeface="Arial" panose="020B0604020202020204" pitchFamily="34" charset="0"/>
              </a:rPr>
              <a:t>household “after tax” </a:t>
            </a:r>
            <a:r>
              <a:rPr lang="en-IE" sz="1800" dirty="0">
                <a:solidFill>
                  <a:schemeClr val="tx1"/>
                </a:solidFill>
                <a:latin typeface="Arial" panose="020B0604020202020204" pitchFamily="34" charset="0"/>
                <a:cs typeface="Arial" panose="020B0604020202020204" pitchFamily="34" charset="0"/>
              </a:rPr>
              <a:t>money on deposit!</a:t>
            </a:r>
          </a:p>
        </p:txBody>
      </p:sp>
    </p:spTree>
    <p:extLst>
      <p:ext uri="{BB962C8B-B14F-4D97-AF65-F5344CB8AC3E}">
        <p14:creationId xmlns:p14="http://schemas.microsoft.com/office/powerpoint/2010/main" val="188280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75"/>
            <a:ext cx="9085263" cy="1260475"/>
          </a:xfrm>
          <a:prstGeom prst="rect">
            <a:avLst/>
          </a:prstGeom>
        </p:spPr>
        <p:txBody>
          <a:bodyPr lIns="104274" tIns="52138" rIns="104274" bIns="52138">
            <a:normAutofit/>
          </a:bodyPr>
          <a:lstStyle/>
          <a:p>
            <a:pPr algn="l"/>
            <a:r>
              <a:rPr lang="en-IE" sz="3600" u="sng" dirty="0" smtClean="0">
                <a:solidFill>
                  <a:schemeClr val="tx2"/>
                </a:solidFill>
                <a:latin typeface="+mn-lt"/>
              </a:rPr>
              <a:t>Client Questions/Concerns</a:t>
            </a:r>
            <a:endParaRPr lang="en-IE" sz="3600" u="sng" dirty="0">
              <a:solidFill>
                <a:schemeClr val="tx2"/>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4098809386"/>
              </p:ext>
            </p:extLst>
          </p:nvPr>
        </p:nvGraphicFramePr>
        <p:xfrm>
          <a:off x="121885" y="1730757"/>
          <a:ext cx="10566752" cy="5142738"/>
        </p:xfrm>
        <a:graphic>
          <a:graphicData uri="http://schemas.openxmlformats.org/drawingml/2006/table">
            <a:tbl>
              <a:tblPr firstRow="1" bandRow="1">
                <a:tableStyleId>{5C22544A-7EE6-4342-B048-85BDC9FD1C3A}</a:tableStyleId>
              </a:tblPr>
              <a:tblGrid>
                <a:gridCol w="5283376"/>
                <a:gridCol w="5283376"/>
              </a:tblGrid>
              <a:tr h="453771">
                <a:tc>
                  <a:txBody>
                    <a:bodyPr/>
                    <a:lstStyle/>
                    <a:p>
                      <a:pPr algn="ctr"/>
                      <a:r>
                        <a:rPr lang="en-IE" sz="2300" dirty="0" smtClean="0"/>
                        <a:t>Question 3</a:t>
                      </a:r>
                      <a:endParaRPr lang="en-IE" sz="2300" dirty="0"/>
                    </a:p>
                  </a:txBody>
                  <a:tcPr marL="106886" marR="106886" marT="50419" marB="50419"/>
                </a:tc>
                <a:tc>
                  <a:txBody>
                    <a:bodyPr/>
                    <a:lstStyle/>
                    <a:p>
                      <a:pPr algn="ctr"/>
                      <a:r>
                        <a:rPr lang="en-IE" sz="2300" dirty="0" smtClean="0"/>
                        <a:t>Answer</a:t>
                      </a:r>
                      <a:endParaRPr lang="en-IE" sz="2300" dirty="0"/>
                    </a:p>
                  </a:txBody>
                  <a:tcPr marL="106886" marR="106886" marT="50419" marB="50419"/>
                </a:tc>
              </a:tr>
              <a:tr h="468896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300" dirty="0" smtClean="0"/>
                        <a:t>Why should I pay something I can’t access for 25 to 30 years?</a:t>
                      </a:r>
                    </a:p>
                    <a:p>
                      <a:endParaRPr lang="en-IE" sz="2300" dirty="0"/>
                    </a:p>
                  </a:txBody>
                  <a:tcPr marL="106886" marR="106886" marT="50419" marB="50419"/>
                </a:tc>
                <a:tc>
                  <a:txBody>
                    <a:bodyPr/>
                    <a:lstStyle/>
                    <a:p>
                      <a:pPr marL="285750" indent="-285750">
                        <a:buFont typeface="Arial" panose="020B0604020202020204" pitchFamily="34" charset="0"/>
                        <a:buChar char="•"/>
                      </a:pPr>
                      <a:r>
                        <a:rPr lang="en-US" sz="2300" dirty="0" smtClean="0"/>
                        <a:t>The main purpose of a pension is an income in retirement.</a:t>
                      </a:r>
                    </a:p>
                    <a:p>
                      <a:pPr marL="285750" indent="-285750">
                        <a:buFont typeface="Arial" panose="020B0604020202020204" pitchFamily="34" charset="0"/>
                        <a:buChar char="•"/>
                      </a:pPr>
                      <a:r>
                        <a:rPr lang="en-US" sz="2300" dirty="0" smtClean="0"/>
                        <a:t>The longer you leave it the more expensive it becomes</a:t>
                      </a:r>
                    </a:p>
                    <a:p>
                      <a:pPr marL="285750" indent="-285750">
                        <a:buFont typeface="Arial" panose="020B0604020202020204" pitchFamily="34" charset="0"/>
                        <a:buChar char="•"/>
                      </a:pPr>
                      <a:r>
                        <a:rPr lang="en-US" sz="2300" dirty="0" smtClean="0"/>
                        <a:t>The pension will also double as valuable life cover should you die and could provide benefits in the event of ill health and early retirement as well.</a:t>
                      </a:r>
                    </a:p>
                    <a:p>
                      <a:pPr marL="285750" indent="-285750">
                        <a:buFont typeface="Arial" panose="020B0604020202020204" pitchFamily="34" charset="0"/>
                        <a:buChar char="•"/>
                      </a:pPr>
                      <a:r>
                        <a:rPr lang="en-US" sz="2300" dirty="0" smtClean="0"/>
                        <a:t>There is no quicker way to build a valuable asset because of the tax advantages.</a:t>
                      </a:r>
                    </a:p>
                    <a:p>
                      <a:endParaRPr lang="en-IE" sz="2300" dirty="0"/>
                    </a:p>
                  </a:txBody>
                  <a:tcPr marL="106886" marR="106886" marT="50419" marB="50419"/>
                </a:tc>
              </a:tr>
            </a:tbl>
          </a:graphicData>
        </a:graphic>
      </p:graphicFrame>
    </p:spTree>
    <p:extLst>
      <p:ext uri="{BB962C8B-B14F-4D97-AF65-F5344CB8AC3E}">
        <p14:creationId xmlns:p14="http://schemas.microsoft.com/office/powerpoint/2010/main" val="3718850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4294967295"/>
          </p:nvPr>
        </p:nvSpPr>
        <p:spPr>
          <a:xfrm>
            <a:off x="231751" y="253033"/>
            <a:ext cx="9785350" cy="6281738"/>
          </a:xfrm>
          <a:prstGeom prst="rect">
            <a:avLst/>
          </a:prstGeom>
        </p:spPr>
        <p:txBody>
          <a:bodyPr lIns="104287" tIns="52144" rIns="104287" bIns="52144"/>
          <a:lstStyle/>
          <a:p>
            <a:pPr>
              <a:defRPr/>
            </a:pPr>
            <a:r>
              <a:rPr lang="en-IE" altLang="en-US" sz="2400" u="sng" dirty="0" smtClean="0">
                <a:solidFill>
                  <a:schemeClr val="tx2"/>
                </a:solidFill>
              </a:rPr>
              <a:t>Please Note……</a:t>
            </a:r>
          </a:p>
          <a:p>
            <a:pPr marL="285750" indent="-285750">
              <a:buFont typeface="Arial" panose="020B0604020202020204" pitchFamily="34" charset="0"/>
              <a:buChar char="•"/>
              <a:defRPr/>
            </a:pPr>
            <a:endParaRPr lang="en-IE" altLang="en-US" sz="2400" dirty="0">
              <a:solidFill>
                <a:schemeClr val="tx2"/>
              </a:solidFill>
            </a:endParaRPr>
          </a:p>
          <a:p>
            <a:pPr marL="285750" indent="-285750">
              <a:buFont typeface="Arial" panose="020B0604020202020204" pitchFamily="34" charset="0"/>
              <a:buChar char="•"/>
              <a:defRPr/>
            </a:pPr>
            <a:endParaRPr lang="en-IE" altLang="en-US" sz="2400" dirty="0" smtClean="0">
              <a:solidFill>
                <a:schemeClr val="tx2"/>
              </a:solidFill>
            </a:endParaRPr>
          </a:p>
          <a:p>
            <a:pPr marL="285750" indent="-285750">
              <a:buFont typeface="Arial" panose="020B0604020202020204" pitchFamily="34" charset="0"/>
              <a:buChar char="•"/>
              <a:defRPr/>
            </a:pPr>
            <a:r>
              <a:rPr lang="en-IE" altLang="en-US" sz="2400" dirty="0" smtClean="0">
                <a:solidFill>
                  <a:schemeClr val="tx2"/>
                </a:solidFill>
              </a:rPr>
              <a:t>The </a:t>
            </a:r>
            <a:r>
              <a:rPr lang="en-IE" altLang="en-US" sz="2400" dirty="0">
                <a:solidFill>
                  <a:schemeClr val="tx2"/>
                </a:solidFill>
              </a:rPr>
              <a:t>information and tax rates contained in this presentation are based on Irish Life’s understanding of legislation and Revenue practice as at </a:t>
            </a:r>
            <a:r>
              <a:rPr lang="en-IE" altLang="en-US" sz="2400" dirty="0" smtClean="0">
                <a:solidFill>
                  <a:schemeClr val="tx2"/>
                </a:solidFill>
              </a:rPr>
              <a:t>January 2016 </a:t>
            </a:r>
            <a:r>
              <a:rPr lang="en-IE" altLang="en-US" sz="2400" dirty="0">
                <a:solidFill>
                  <a:schemeClr val="tx2"/>
                </a:solidFill>
              </a:rPr>
              <a:t>and may change in the future.  While great care has been taken to ensure the accuracy of the information contained in these slides, Irish Life cannot accept responsibility for its interpretation nor does it provide legal or tax advice</a:t>
            </a:r>
            <a:r>
              <a:rPr lang="en-IE" altLang="en-US" sz="2400" dirty="0" smtClean="0">
                <a:solidFill>
                  <a:schemeClr val="tx2"/>
                </a:solidFill>
              </a:rPr>
              <a:t>.</a:t>
            </a:r>
          </a:p>
          <a:p>
            <a:pPr>
              <a:defRPr/>
            </a:pPr>
            <a:endParaRPr lang="en-IE" altLang="en-US" sz="2400" dirty="0">
              <a:solidFill>
                <a:schemeClr val="tx2"/>
              </a:solidFill>
            </a:endParaRPr>
          </a:p>
          <a:p>
            <a:pPr marL="285750" indent="-285750">
              <a:buFont typeface="Arial" panose="020B0604020202020204" pitchFamily="34" charset="0"/>
              <a:buChar char="•"/>
              <a:defRPr/>
            </a:pPr>
            <a:r>
              <a:rPr lang="en-IE" altLang="en-US" sz="2400" dirty="0" smtClean="0">
                <a:solidFill>
                  <a:schemeClr val="tx2"/>
                </a:solidFill>
              </a:rPr>
              <a:t>Irish </a:t>
            </a:r>
            <a:r>
              <a:rPr lang="en-IE" altLang="en-US" sz="2400" dirty="0">
                <a:solidFill>
                  <a:schemeClr val="tx2"/>
                </a:solidFill>
              </a:rPr>
              <a:t>Life Assurance plc is regulated by the Central Bank of </a:t>
            </a:r>
            <a:r>
              <a:rPr lang="en-IE" altLang="en-US" sz="2400" dirty="0" smtClean="0">
                <a:solidFill>
                  <a:schemeClr val="tx2"/>
                </a:solidFill>
              </a:rPr>
              <a:t>Ireland</a:t>
            </a:r>
          </a:p>
          <a:p>
            <a:pPr marL="285750" indent="-285750" algn="ctr">
              <a:buFont typeface="Arial" panose="020B0604020202020204" pitchFamily="34" charset="0"/>
              <a:buChar char="•"/>
              <a:defRPr/>
            </a:pPr>
            <a:endParaRPr lang="en-IE" altLang="en-US" sz="2400" dirty="0">
              <a:solidFill>
                <a:schemeClr val="tx2"/>
              </a:solidFill>
            </a:endParaRPr>
          </a:p>
          <a:p>
            <a:pPr algn="ctr">
              <a:defRPr/>
            </a:pPr>
            <a:endParaRPr lang="en-IE" altLang="en-US" sz="2400" dirty="0" smtClean="0">
              <a:solidFill>
                <a:schemeClr val="tx2"/>
              </a:solidFill>
            </a:endParaRPr>
          </a:p>
          <a:p>
            <a:pPr algn="ctr">
              <a:defRPr/>
            </a:pPr>
            <a:endParaRPr lang="en-IE" altLang="en-US" sz="2400" dirty="0">
              <a:solidFill>
                <a:schemeClr val="tx2"/>
              </a:solidFill>
            </a:endParaRPr>
          </a:p>
          <a:p>
            <a:pPr algn="ctr">
              <a:defRPr/>
            </a:pPr>
            <a:endParaRPr lang="en-IE" altLang="en-US" sz="2400" dirty="0">
              <a:solidFill>
                <a:schemeClr val="tx2"/>
              </a:solidFill>
            </a:endParaRPr>
          </a:p>
        </p:txBody>
      </p:sp>
    </p:spTree>
    <p:extLst>
      <p:ext uri="{BB962C8B-B14F-4D97-AF65-F5344CB8AC3E}">
        <p14:creationId xmlns:p14="http://schemas.microsoft.com/office/powerpoint/2010/main" val="3957260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marL="342900" indent="-342900">
              <a:buFont typeface="Arial" panose="020B0604020202020204" pitchFamily="34" charset="0"/>
              <a:buChar char="•"/>
            </a:pPr>
            <a:r>
              <a:rPr lang="en-IE" sz="1800" dirty="0" smtClean="0">
                <a:solidFill>
                  <a:schemeClr val="tx1"/>
                </a:solidFill>
              </a:rPr>
              <a:t>Pensions are not guaranteed, and can fall as well as rise in value.</a:t>
            </a:r>
          </a:p>
          <a:p>
            <a:pPr marL="342900" indent="-342900">
              <a:buFont typeface="Arial" panose="020B0604020202020204" pitchFamily="34" charset="0"/>
              <a:buChar char="•"/>
            </a:pPr>
            <a:r>
              <a:rPr lang="en-IE" sz="1800" dirty="0" smtClean="0">
                <a:solidFill>
                  <a:schemeClr val="tx1"/>
                </a:solidFill>
              </a:rPr>
              <a:t>You can lose some or all of your money through a pension product.</a:t>
            </a:r>
          </a:p>
          <a:p>
            <a:pPr marL="342900" indent="-342900">
              <a:buFont typeface="Arial" panose="020B0604020202020204" pitchFamily="34" charset="0"/>
              <a:buChar char="•"/>
            </a:pPr>
            <a:r>
              <a:rPr lang="en-IE" sz="1800" dirty="0" smtClean="0">
                <a:solidFill>
                  <a:schemeClr val="tx1"/>
                </a:solidFill>
              </a:rPr>
              <a:t>The rules and tax benefits of pensions may change in the future.</a:t>
            </a:r>
          </a:p>
          <a:p>
            <a:pPr marL="342900" indent="-342900">
              <a:buFont typeface="Arial" panose="020B0604020202020204" pitchFamily="34" charset="0"/>
              <a:buChar char="•"/>
            </a:pPr>
            <a:r>
              <a:rPr lang="en-IE" sz="1800" dirty="0" smtClean="0">
                <a:solidFill>
                  <a:schemeClr val="tx1"/>
                </a:solidFill>
              </a:rPr>
              <a:t>Independent financial advise should be sought before making financial decisions</a:t>
            </a:r>
          </a:p>
          <a:p>
            <a:pPr marL="342900" indent="-342900">
              <a:buFont typeface="Arial" panose="020B0604020202020204" pitchFamily="34" charset="0"/>
              <a:buChar char="•"/>
            </a:pPr>
            <a:r>
              <a:rPr lang="en-IE" sz="1800" dirty="0" smtClean="0">
                <a:solidFill>
                  <a:schemeClr val="tx1"/>
                </a:solidFill>
              </a:rPr>
              <a:t>Irish Life is not offering advice of any kind via these slides, and is speaking on pensions as a topic, at the invitation of CWM Wealth Management.</a:t>
            </a:r>
          </a:p>
          <a:p>
            <a:pPr marL="342900" indent="-342900">
              <a:buFont typeface="Arial" panose="020B0604020202020204" pitchFamily="34" charset="0"/>
              <a:buChar char="•"/>
            </a:pPr>
            <a:r>
              <a:rPr lang="en-IE" altLang="en-US" sz="1800" dirty="0" smtClean="0">
                <a:solidFill>
                  <a:schemeClr val="tx1"/>
                </a:solidFill>
              </a:rPr>
              <a:t>The </a:t>
            </a:r>
            <a:r>
              <a:rPr lang="en-IE" altLang="en-US" sz="1800" dirty="0">
                <a:solidFill>
                  <a:schemeClr val="tx1"/>
                </a:solidFill>
              </a:rPr>
              <a:t>information and tax rates contained in this presentation are based on Irish Life’s understanding of legislation and Revenue practice as at January 2016 and may change in the future.  While great care has been taken to ensure the accuracy of the information contained in these slides, Irish Life cannot accept responsibility for its interpretation nor does it provide legal or tax advice</a:t>
            </a:r>
            <a:r>
              <a:rPr lang="en-IE" altLang="en-US" sz="1800" dirty="0" smtClean="0">
                <a:solidFill>
                  <a:schemeClr val="tx1"/>
                </a:solidFill>
              </a:rPr>
              <a:t>.</a:t>
            </a:r>
          </a:p>
          <a:p>
            <a:pPr marL="342900" indent="-342900">
              <a:buFont typeface="Arial" panose="020B0604020202020204" pitchFamily="34" charset="0"/>
              <a:buChar char="•"/>
            </a:pPr>
            <a:r>
              <a:rPr lang="en-IE" altLang="en-US" sz="1800" dirty="0" smtClean="0">
                <a:solidFill>
                  <a:schemeClr val="tx1"/>
                </a:solidFill>
              </a:rPr>
              <a:t>The information in these slides is intended to be strictly generic. Any individual advice should be requested from CWM Wealth Management, who are authorised to give advice. (The speaker, as an employee of Irish Life is not authorised to give advice)</a:t>
            </a:r>
            <a:endParaRPr lang="en-IE" altLang="en-US" sz="1800" dirty="0">
              <a:solidFill>
                <a:schemeClr val="tx1"/>
              </a:solidFill>
            </a:endParaRPr>
          </a:p>
          <a:p>
            <a:pPr marL="342900" indent="-342900">
              <a:buFont typeface="Arial" panose="020B0604020202020204" pitchFamily="34" charset="0"/>
              <a:buChar char="•"/>
            </a:pPr>
            <a:endParaRPr lang="en-IE" dirty="0" smtClean="0">
              <a:solidFill>
                <a:schemeClr val="tx1"/>
              </a:solidFill>
            </a:endParaRPr>
          </a:p>
          <a:p>
            <a:pPr marL="342900" indent="-342900">
              <a:buFont typeface="Arial" panose="020B0604020202020204" pitchFamily="34" charset="0"/>
              <a:buChar char="•"/>
            </a:pPr>
            <a:endParaRPr lang="en-IE" dirty="0">
              <a:solidFill>
                <a:schemeClr val="tx1"/>
              </a:solidFill>
            </a:endParaRPr>
          </a:p>
        </p:txBody>
      </p:sp>
      <p:sp>
        <p:nvSpPr>
          <p:cNvPr id="3" name="Content Placeholder 2"/>
          <p:cNvSpPr>
            <a:spLocks noGrp="1"/>
          </p:cNvSpPr>
          <p:nvPr>
            <p:ph sz="quarter" idx="14"/>
          </p:nvPr>
        </p:nvSpPr>
        <p:spPr/>
        <p:txBody>
          <a:bodyPr/>
          <a:lstStyle/>
          <a:p>
            <a:r>
              <a:rPr lang="en-IE" dirty="0" smtClean="0"/>
              <a:t>Please note…</a:t>
            </a:r>
            <a:endParaRPr lang="en-IE" dirty="0"/>
          </a:p>
        </p:txBody>
      </p:sp>
    </p:spTree>
    <p:extLst>
      <p:ext uri="{BB962C8B-B14F-4D97-AF65-F5344CB8AC3E}">
        <p14:creationId xmlns:p14="http://schemas.microsoft.com/office/powerpoint/2010/main" val="2474137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IE" dirty="0" smtClean="0"/>
              <a:t>End of presentation.</a:t>
            </a:r>
          </a:p>
          <a:p>
            <a:endParaRPr lang="en-IE" dirty="0"/>
          </a:p>
          <a:p>
            <a:pPr marL="0" indent="0">
              <a:buNone/>
            </a:pPr>
            <a:r>
              <a:rPr lang="en-IE" dirty="0" smtClean="0"/>
              <a:t>                 </a:t>
            </a:r>
            <a:r>
              <a:rPr lang="en-IE" b="1" dirty="0" smtClean="0"/>
              <a:t>Questions???</a:t>
            </a:r>
            <a:endParaRPr lang="en-IE" b="1" dirty="0"/>
          </a:p>
        </p:txBody>
      </p:sp>
    </p:spTree>
    <p:extLst>
      <p:ext uri="{BB962C8B-B14F-4D97-AF65-F5344CB8AC3E}">
        <p14:creationId xmlns:p14="http://schemas.microsoft.com/office/powerpoint/2010/main" val="1941625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IE" sz="2400" dirty="0">
                <a:solidFill>
                  <a:schemeClr val="tx1"/>
                </a:solidFill>
              </a:rPr>
              <a:t>In certain situations, at retirement, and </a:t>
            </a:r>
            <a:r>
              <a:rPr lang="en-IE" sz="2400" u="sng" dirty="0">
                <a:solidFill>
                  <a:schemeClr val="tx1"/>
                </a:solidFill>
              </a:rPr>
              <a:t>if planned properly, </a:t>
            </a:r>
            <a:r>
              <a:rPr lang="en-IE" sz="2400" dirty="0">
                <a:solidFill>
                  <a:schemeClr val="tx1"/>
                </a:solidFill>
              </a:rPr>
              <a:t>you </a:t>
            </a:r>
            <a:r>
              <a:rPr lang="en-IE" sz="2400" dirty="0" smtClean="0">
                <a:solidFill>
                  <a:schemeClr val="tx1"/>
                </a:solidFill>
              </a:rPr>
              <a:t>can currently……</a:t>
            </a:r>
            <a:endParaRPr lang="en-IE" sz="2400" dirty="0">
              <a:solidFill>
                <a:schemeClr val="tx1"/>
              </a:solidFill>
            </a:endParaRPr>
          </a:p>
          <a:p>
            <a:endParaRPr lang="en-IE" sz="2400" dirty="0">
              <a:solidFill>
                <a:schemeClr val="tx1"/>
              </a:solidFill>
            </a:endParaRPr>
          </a:p>
          <a:p>
            <a:pPr marL="457200" indent="-457200">
              <a:buFont typeface="Arial" panose="020B0604020202020204" pitchFamily="34" charset="0"/>
              <a:buChar char="•"/>
            </a:pPr>
            <a:r>
              <a:rPr lang="en-IE" sz="2400" dirty="0">
                <a:solidFill>
                  <a:schemeClr val="tx1"/>
                </a:solidFill>
              </a:rPr>
              <a:t>Enjoy the equivalent of 3 old ages pensions income tax free, as well as enjoying tax free cash of €100,000!</a:t>
            </a:r>
          </a:p>
          <a:p>
            <a:pPr marL="457200" indent="-457200">
              <a:buFont typeface="Arial" panose="020B0604020202020204" pitchFamily="34" charset="0"/>
              <a:buChar char="•"/>
            </a:pPr>
            <a:r>
              <a:rPr lang="en-IE" sz="2400" dirty="0">
                <a:solidFill>
                  <a:schemeClr val="tx1"/>
                </a:solidFill>
              </a:rPr>
              <a:t>Enjoy the equivalent of  5.6 old age pensions and pay standard rate income tax only, as well as receiving €300,000 tax free! (Married couple/civil partnership)</a:t>
            </a:r>
          </a:p>
          <a:p>
            <a:pPr marL="457200" indent="-457200">
              <a:buFont typeface="Arial" panose="020B0604020202020204" pitchFamily="34" charset="0"/>
              <a:buChar char="•"/>
            </a:pPr>
            <a:r>
              <a:rPr lang="en-IE" sz="2400" dirty="0">
                <a:solidFill>
                  <a:schemeClr val="tx1"/>
                </a:solidFill>
              </a:rPr>
              <a:t>Pay no PRSI</a:t>
            </a:r>
          </a:p>
          <a:p>
            <a:pPr marL="457200" indent="-457200">
              <a:buFont typeface="Arial" panose="020B0604020202020204" pitchFamily="34" charset="0"/>
              <a:buChar char="•"/>
            </a:pPr>
            <a:r>
              <a:rPr lang="en-IE" sz="2400" dirty="0">
                <a:solidFill>
                  <a:schemeClr val="tx1"/>
                </a:solidFill>
              </a:rPr>
              <a:t>Pay a max of 3% USC</a:t>
            </a:r>
          </a:p>
          <a:p>
            <a:r>
              <a:rPr lang="en-IE" sz="2400" u="sng" dirty="0">
                <a:solidFill>
                  <a:schemeClr val="tx1"/>
                </a:solidFill>
              </a:rPr>
              <a:t>Note: Based on current rules</a:t>
            </a:r>
          </a:p>
          <a:p>
            <a:endParaRPr lang="en-IE" sz="2400" dirty="0"/>
          </a:p>
        </p:txBody>
      </p:sp>
      <p:pic>
        <p:nvPicPr>
          <p:cNvPr id="4" name="Content Placeholder 3"/>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416327" y="4645521"/>
            <a:ext cx="4608512" cy="1656184"/>
          </a:xfrm>
        </p:spPr>
      </p:pic>
      <p:sp>
        <p:nvSpPr>
          <p:cNvPr id="5" name="TextBox 4"/>
          <p:cNvSpPr txBox="1"/>
          <p:nvPr/>
        </p:nvSpPr>
        <p:spPr>
          <a:xfrm>
            <a:off x="817194" y="474097"/>
            <a:ext cx="6984776" cy="584775"/>
          </a:xfrm>
          <a:prstGeom prst="rect">
            <a:avLst/>
          </a:prstGeom>
          <a:noFill/>
        </p:spPr>
        <p:txBody>
          <a:bodyPr wrap="square" rtlCol="0">
            <a:spAutoFit/>
          </a:bodyPr>
          <a:lstStyle/>
          <a:p>
            <a:r>
              <a:rPr lang="en-IE" sz="3200" b="1" dirty="0" smtClean="0"/>
              <a:t>Did you know…..?</a:t>
            </a:r>
            <a:endParaRPr lang="en-IE" sz="3200" b="1" dirty="0"/>
          </a:p>
        </p:txBody>
      </p:sp>
    </p:spTree>
    <p:extLst>
      <p:ext uri="{BB962C8B-B14F-4D97-AF65-F5344CB8AC3E}">
        <p14:creationId xmlns:p14="http://schemas.microsoft.com/office/powerpoint/2010/main" val="297265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663799" y="1417676"/>
            <a:ext cx="9463849" cy="5017027"/>
          </a:xfrm>
        </p:spPr>
        <p:txBody>
          <a:bodyPr/>
          <a:lstStyle/>
          <a:p>
            <a:endParaRPr lang="en-IE" dirty="0">
              <a:solidFill>
                <a:schemeClr val="tx1"/>
              </a:solidFill>
            </a:endParaRPr>
          </a:p>
          <a:p>
            <a:pPr marL="342900" indent="-342900">
              <a:buFont typeface="Arial" panose="020B0604020202020204" pitchFamily="34" charset="0"/>
              <a:buChar char="•"/>
            </a:pPr>
            <a:r>
              <a:rPr lang="en-IE" dirty="0" smtClean="0">
                <a:solidFill>
                  <a:schemeClr val="tx1"/>
                </a:solidFill>
              </a:rPr>
              <a:t>Pay yourself first</a:t>
            </a:r>
          </a:p>
          <a:p>
            <a:pPr marL="342900" indent="-342900">
              <a:buFont typeface="Arial" panose="020B0604020202020204" pitchFamily="34" charset="0"/>
              <a:buChar char="•"/>
            </a:pPr>
            <a:r>
              <a:rPr lang="en-IE" dirty="0" smtClean="0">
                <a:solidFill>
                  <a:schemeClr val="tx1"/>
                </a:solidFill>
              </a:rPr>
              <a:t>Avoid income tax on what you pay yourself!</a:t>
            </a:r>
          </a:p>
          <a:p>
            <a:pPr marL="342900" indent="-342900">
              <a:buFont typeface="Arial" panose="020B0604020202020204" pitchFamily="34" charset="0"/>
              <a:buChar char="•"/>
            </a:pPr>
            <a:r>
              <a:rPr lang="en-IE" dirty="0" smtClean="0">
                <a:solidFill>
                  <a:schemeClr val="tx1"/>
                </a:solidFill>
              </a:rPr>
              <a:t>Have long time perspective!</a:t>
            </a:r>
          </a:p>
          <a:p>
            <a:pPr marL="342900" indent="-342900">
              <a:buFont typeface="Arial" panose="020B0604020202020204" pitchFamily="34" charset="0"/>
              <a:buChar char="•"/>
            </a:pPr>
            <a:r>
              <a:rPr lang="en-IE" dirty="0" smtClean="0">
                <a:solidFill>
                  <a:schemeClr val="tx1"/>
                </a:solidFill>
              </a:rPr>
              <a:t>Have the discipline  not to access, or draw down the cash!</a:t>
            </a:r>
          </a:p>
          <a:p>
            <a:pPr marL="342900" indent="-342900">
              <a:buFont typeface="Arial" panose="020B0604020202020204" pitchFamily="34" charset="0"/>
              <a:buChar char="•"/>
            </a:pPr>
            <a:r>
              <a:rPr lang="en-IE" dirty="0" smtClean="0">
                <a:solidFill>
                  <a:schemeClr val="tx1"/>
                </a:solidFill>
              </a:rPr>
              <a:t>Find a tax exempt fund to conduct your savings</a:t>
            </a:r>
          </a:p>
          <a:p>
            <a:pPr marL="342900" indent="-342900">
              <a:buFont typeface="Arial" panose="020B0604020202020204" pitchFamily="34" charset="0"/>
              <a:buChar char="•"/>
            </a:pPr>
            <a:r>
              <a:rPr lang="en-IE" dirty="0" smtClean="0">
                <a:solidFill>
                  <a:schemeClr val="tx1"/>
                </a:solidFill>
              </a:rPr>
              <a:t>Benefit from Euro monthly cost averaging, and the miracle of compound interest !</a:t>
            </a:r>
          </a:p>
          <a:p>
            <a:pPr marL="342900" indent="-342900">
              <a:buFont typeface="Arial" panose="020B0604020202020204" pitchFamily="34" charset="0"/>
              <a:buChar char="•"/>
            </a:pPr>
            <a:r>
              <a:rPr lang="en-IE" dirty="0" smtClean="0">
                <a:solidFill>
                  <a:schemeClr val="tx1"/>
                </a:solidFill>
              </a:rPr>
              <a:t>Plan your benefits in order to minimise, and possibly even eliminate tax on drawdown!</a:t>
            </a:r>
            <a:endParaRPr lang="en-IE" dirty="0">
              <a:solidFill>
                <a:schemeClr val="tx1"/>
              </a:solidFill>
            </a:endParaRPr>
          </a:p>
        </p:txBody>
      </p:sp>
      <p:sp>
        <p:nvSpPr>
          <p:cNvPr id="3" name="Content Placeholder 2"/>
          <p:cNvSpPr>
            <a:spLocks noGrp="1"/>
          </p:cNvSpPr>
          <p:nvPr>
            <p:ph sz="quarter" idx="14"/>
          </p:nvPr>
        </p:nvSpPr>
        <p:spPr/>
        <p:txBody>
          <a:bodyPr>
            <a:normAutofit/>
          </a:bodyPr>
          <a:lstStyle/>
          <a:p>
            <a:r>
              <a:rPr lang="en-IE" u="sng" dirty="0">
                <a:solidFill>
                  <a:schemeClr val="tx1"/>
                </a:solidFill>
              </a:rPr>
              <a:t>Success Habits for Financial </a:t>
            </a:r>
            <a:r>
              <a:rPr lang="en-IE" u="sng" dirty="0" smtClean="0">
                <a:solidFill>
                  <a:schemeClr val="tx1"/>
                </a:solidFill>
              </a:rPr>
              <a:t>Freedom</a:t>
            </a:r>
            <a:endParaRPr lang="en-IE" u="sng" dirty="0">
              <a:solidFill>
                <a:schemeClr val="tx1"/>
              </a:solidFill>
            </a:endParaRPr>
          </a:p>
          <a:p>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99" y="4861545"/>
            <a:ext cx="4968552" cy="1707629"/>
          </a:xfrm>
          <a:prstGeom prst="rect">
            <a:avLst/>
          </a:prstGeom>
        </p:spPr>
      </p:pic>
    </p:spTree>
    <p:extLst>
      <p:ext uri="{BB962C8B-B14F-4D97-AF65-F5344CB8AC3E}">
        <p14:creationId xmlns:p14="http://schemas.microsoft.com/office/powerpoint/2010/main" val="11128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847" y="973113"/>
            <a:ext cx="8640960" cy="2123658"/>
          </a:xfrm>
          <a:prstGeom prst="rect">
            <a:avLst/>
          </a:prstGeom>
          <a:noFill/>
        </p:spPr>
        <p:txBody>
          <a:bodyPr wrap="square" rtlCol="0">
            <a:spAutoFit/>
          </a:bodyPr>
          <a:lstStyle/>
          <a:p>
            <a:r>
              <a:rPr lang="en-IE" sz="4400" b="1" u="sng" dirty="0" smtClean="0"/>
              <a:t>Are Pensions Complicated?</a:t>
            </a:r>
          </a:p>
          <a:p>
            <a:endParaRPr lang="en-IE" sz="4400" dirty="0"/>
          </a:p>
          <a:p>
            <a:r>
              <a:rPr lang="en-IE" sz="4400" dirty="0" smtClean="0"/>
              <a:t>Yes/No?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159" y="2909887"/>
            <a:ext cx="5832648" cy="3319810"/>
          </a:xfrm>
          <a:prstGeom prst="rect">
            <a:avLst/>
          </a:prstGeom>
        </p:spPr>
      </p:pic>
    </p:spTree>
    <p:extLst>
      <p:ext uri="{BB962C8B-B14F-4D97-AF65-F5344CB8AC3E}">
        <p14:creationId xmlns:p14="http://schemas.microsoft.com/office/powerpoint/2010/main" val="1383563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5019" y="1751775"/>
            <a:ext cx="9463849" cy="4309986"/>
          </a:xfrm>
          <a:prstGeom prst="rect">
            <a:avLst/>
          </a:prstGeom>
        </p:spPr>
        <p:txBody>
          <a:bodyPr/>
          <a:lstStyle/>
          <a:p>
            <a:pPr marL="342900" indent="-342900">
              <a:buFont typeface="Arial" panose="020B0604020202020204" pitchFamily="34" charset="0"/>
              <a:buChar char="•"/>
            </a:pPr>
            <a:endParaRPr lang="en-IE" sz="2800" dirty="0" smtClean="0"/>
          </a:p>
          <a:p>
            <a:pPr marL="342900" indent="-342900">
              <a:buFont typeface="Arial" panose="020B0604020202020204" pitchFamily="34" charset="0"/>
              <a:buChar char="•"/>
            </a:pPr>
            <a:endParaRPr lang="en-IE" sz="2800" dirty="0"/>
          </a:p>
        </p:txBody>
      </p:sp>
      <p:sp>
        <p:nvSpPr>
          <p:cNvPr id="2" name="Title 1"/>
          <p:cNvSpPr>
            <a:spLocks noGrp="1"/>
          </p:cNvSpPr>
          <p:nvPr>
            <p:ph type="title" idx="4294967295"/>
          </p:nvPr>
        </p:nvSpPr>
        <p:spPr>
          <a:xfrm>
            <a:off x="447775" y="469057"/>
            <a:ext cx="10123488" cy="874713"/>
          </a:xfrm>
          <a:prstGeom prst="rect">
            <a:avLst/>
          </a:prstGeom>
        </p:spPr>
        <p:txBody>
          <a:bodyPr>
            <a:normAutofit fontScale="90000"/>
          </a:bodyPr>
          <a:lstStyle/>
          <a:p>
            <a:pPr algn="l"/>
            <a:r>
              <a:rPr lang="en-IE" sz="3600" b="1" u="sng" dirty="0" smtClean="0">
                <a:solidFill>
                  <a:schemeClr val="tx2"/>
                </a:solidFill>
              </a:rPr>
              <a:t> Why it’s a great time to review your private pension funding.</a:t>
            </a:r>
            <a:endParaRPr lang="en-IE" sz="3600" b="1" u="sng" dirty="0">
              <a:solidFill>
                <a:schemeClr val="tx2"/>
              </a:solidFill>
            </a:endParaRPr>
          </a:p>
        </p:txBody>
      </p:sp>
      <p:graphicFrame>
        <p:nvGraphicFramePr>
          <p:cNvPr id="4" name="Diagram 3"/>
          <p:cNvGraphicFramePr/>
          <p:nvPr>
            <p:extLst>
              <p:ext uri="{D42A27DB-BD31-4B8C-83A1-F6EECF244321}">
                <p14:modId xmlns:p14="http://schemas.microsoft.com/office/powerpoint/2010/main" val="118036813"/>
              </p:ext>
            </p:extLst>
          </p:nvPr>
        </p:nvGraphicFramePr>
        <p:xfrm>
          <a:off x="1781439" y="1406172"/>
          <a:ext cx="7125759" cy="4750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3451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9743" y="325041"/>
            <a:ext cx="12715875" cy="1017588"/>
          </a:xfrm>
          <a:prstGeom prst="rect">
            <a:avLst/>
          </a:prstGeom>
        </p:spPr>
        <p:txBody>
          <a:bodyPr/>
          <a:lstStyle/>
          <a:p>
            <a:pPr algn="l"/>
            <a:r>
              <a:rPr lang="en-IE" sz="3600" u="sng" dirty="0" smtClean="0">
                <a:solidFill>
                  <a:schemeClr val="tx2"/>
                </a:solidFill>
              </a:rPr>
              <a:t> </a:t>
            </a:r>
            <a:r>
              <a:rPr lang="en-IE" sz="3600" u="sng" dirty="0" smtClean="0">
                <a:solidFill>
                  <a:schemeClr val="tx2"/>
                </a:solidFill>
                <a:latin typeface="+mj-lt"/>
              </a:rPr>
              <a:t>A Private Pension can offer you…..</a:t>
            </a:r>
            <a:endParaRPr lang="en-IE" sz="3600" u="sng" dirty="0">
              <a:solidFill>
                <a:schemeClr val="tx2"/>
              </a:solidFill>
              <a:latin typeface="+mj-lt"/>
            </a:endParaRPr>
          </a:p>
        </p:txBody>
      </p:sp>
      <p:sp>
        <p:nvSpPr>
          <p:cNvPr id="6" name="Rectangle 5"/>
          <p:cNvSpPr/>
          <p:nvPr/>
        </p:nvSpPr>
        <p:spPr>
          <a:xfrm>
            <a:off x="1311871" y="2715042"/>
            <a:ext cx="6768752"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000" b="1" dirty="0" smtClean="0"/>
              <a:t>Options over time, one would not otherwise have</a:t>
            </a:r>
            <a:endParaRPr lang="en-IE" sz="2000" b="1" dirty="0"/>
          </a:p>
        </p:txBody>
      </p:sp>
      <p:sp>
        <p:nvSpPr>
          <p:cNvPr id="7" name="Rectangle 6"/>
          <p:cNvSpPr/>
          <p:nvPr/>
        </p:nvSpPr>
        <p:spPr>
          <a:xfrm>
            <a:off x="1295549" y="3413182"/>
            <a:ext cx="6749265" cy="6983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000" b="1" dirty="0" smtClean="0"/>
              <a:t>Financial security, for yourself and financial dependents</a:t>
            </a:r>
            <a:endParaRPr lang="en-IE" sz="2000" b="1" dirty="0"/>
          </a:p>
        </p:txBody>
      </p:sp>
      <p:sp>
        <p:nvSpPr>
          <p:cNvPr id="8" name="Rectangle 7"/>
          <p:cNvSpPr/>
          <p:nvPr/>
        </p:nvSpPr>
        <p:spPr>
          <a:xfrm>
            <a:off x="1311871" y="1189137"/>
            <a:ext cx="6768752"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000" dirty="0" smtClean="0"/>
              <a:t>  </a:t>
            </a:r>
            <a:r>
              <a:rPr lang="en-IE" sz="2000" b="1" dirty="0"/>
              <a:t>A</a:t>
            </a:r>
            <a:r>
              <a:rPr lang="en-IE" sz="2000" b="1" dirty="0" smtClean="0"/>
              <a:t> whole series of tax breaks, in one single contract.</a:t>
            </a:r>
            <a:endParaRPr lang="en-IE" sz="2000" b="1" dirty="0"/>
          </a:p>
        </p:txBody>
      </p:sp>
      <p:sp>
        <p:nvSpPr>
          <p:cNvPr id="9" name="Rectangle 8"/>
          <p:cNvSpPr/>
          <p:nvPr/>
        </p:nvSpPr>
        <p:spPr>
          <a:xfrm>
            <a:off x="1311871" y="4285480"/>
            <a:ext cx="6749265" cy="5768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000" b="1" dirty="0" smtClean="0"/>
              <a:t>Financial Freedom, if  adequately funded!</a:t>
            </a:r>
            <a:endParaRPr lang="en-IE" sz="2000" b="1" dirty="0"/>
          </a:p>
        </p:txBody>
      </p:sp>
      <p:sp>
        <p:nvSpPr>
          <p:cNvPr id="3" name="Rectangle 2"/>
          <p:cNvSpPr/>
          <p:nvPr/>
        </p:nvSpPr>
        <p:spPr>
          <a:xfrm>
            <a:off x="1311871" y="1837209"/>
            <a:ext cx="6768752"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000" b="1" dirty="0" smtClean="0"/>
              <a:t>The opportunity to grow the biggest possible financial asset at the lowest possible cost!</a:t>
            </a:r>
            <a:endParaRPr lang="en-IE" sz="2000" b="1" dirty="0"/>
          </a:p>
        </p:txBody>
      </p:sp>
      <p:sp>
        <p:nvSpPr>
          <p:cNvPr id="4" name="TextBox 3"/>
          <p:cNvSpPr txBox="1"/>
          <p:nvPr/>
        </p:nvSpPr>
        <p:spPr>
          <a:xfrm>
            <a:off x="1455887" y="5797649"/>
            <a:ext cx="6624736" cy="1384995"/>
          </a:xfrm>
          <a:prstGeom prst="rect">
            <a:avLst/>
          </a:prstGeom>
          <a:noFill/>
        </p:spPr>
        <p:txBody>
          <a:bodyPr wrap="square" rtlCol="0">
            <a:spAutoFit/>
          </a:bodyPr>
          <a:lstStyle/>
          <a:p>
            <a:r>
              <a:rPr lang="en-IE" dirty="0" smtClean="0"/>
              <a:t>Notes: </a:t>
            </a:r>
          </a:p>
          <a:p>
            <a:pPr marL="285750" indent="-285750">
              <a:buFont typeface="Arial" panose="020B0604020202020204" pitchFamily="34" charset="0"/>
              <a:buChar char="•"/>
            </a:pPr>
            <a:r>
              <a:rPr lang="en-IE" dirty="0" smtClean="0"/>
              <a:t>Pensions are not guaranteed, and can fall as well in rise in value</a:t>
            </a:r>
          </a:p>
          <a:p>
            <a:pPr marL="285750" indent="-285750">
              <a:buFont typeface="Arial" panose="020B0604020202020204" pitchFamily="34" charset="0"/>
              <a:buChar char="•"/>
            </a:pPr>
            <a:r>
              <a:rPr lang="en-IE" dirty="0" smtClean="0"/>
              <a:t>The rules and tax benefits of pensions may change in the future</a:t>
            </a:r>
          </a:p>
          <a:p>
            <a:pPr marL="285750" indent="-285750">
              <a:buFont typeface="Arial" panose="020B0604020202020204" pitchFamily="34" charset="0"/>
              <a:buChar char="•"/>
            </a:pPr>
            <a:r>
              <a:rPr lang="en-IE" dirty="0" smtClean="0"/>
              <a:t>Independent financial advise should always be sought</a:t>
            </a:r>
          </a:p>
          <a:p>
            <a:endParaRPr lang="en-IE" dirty="0" smtClean="0"/>
          </a:p>
          <a:p>
            <a:endParaRPr lang="en-IE" dirty="0"/>
          </a:p>
        </p:txBody>
      </p:sp>
    </p:spTree>
    <p:extLst>
      <p:ext uri="{BB962C8B-B14F-4D97-AF65-F5344CB8AC3E}">
        <p14:creationId xmlns:p14="http://schemas.microsoft.com/office/powerpoint/2010/main" val="211593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bg/>
                                          </p:spTgt>
                                        </p:tgtEl>
                                        <p:attrNameLst>
                                          <p:attrName>style.visibility</p:attrName>
                                        </p:attrNameLst>
                                      </p:cBhvr>
                                      <p:to>
                                        <p:strVal val="visible"/>
                                      </p:to>
                                    </p:set>
                                    <p:anim calcmode="lin" valueType="num">
                                      <p:cBhvr additive="base">
                                        <p:cTn id="2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additive="base">
                                        <p:cTn id="3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bg/>
                                          </p:spTgt>
                                        </p:tgtEl>
                                        <p:attrNameLst>
                                          <p:attrName>style.visibility</p:attrName>
                                        </p:attrNameLst>
                                      </p:cBhvr>
                                      <p:to>
                                        <p:strVal val="visible"/>
                                      </p:to>
                                    </p:set>
                                    <p:anim calcmode="lin" valueType="num">
                                      <p:cBhvr additive="base">
                                        <p:cTn id="4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 calcmode="lin" valueType="num">
                                      <p:cBhvr additive="base">
                                        <p:cTn id="5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uiExpand="1" build="p" animBg="1"/>
      <p:bldP spid="9" grpId="0" build="p"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225550" y="1454150"/>
            <a:ext cx="9463088" cy="5018088"/>
          </a:xfrm>
          <a:prstGeom prst="rect">
            <a:avLst/>
          </a:prstGeom>
        </p:spPr>
        <p:txBody>
          <a:bodyPr/>
          <a:lstStyle/>
          <a:p>
            <a:pPr lvl="2"/>
            <a:endParaRPr lang="en-US" dirty="0" smtClean="0"/>
          </a:p>
          <a:p>
            <a:pPr lvl="2"/>
            <a:endParaRPr lang="en-US" dirty="0"/>
          </a:p>
          <a:p>
            <a:pPr lvl="2"/>
            <a:endParaRPr lang="en-US" b="1" dirty="0"/>
          </a:p>
        </p:txBody>
      </p:sp>
      <p:sp>
        <p:nvSpPr>
          <p:cNvPr id="3" name="Content Placeholder 2"/>
          <p:cNvSpPr>
            <a:spLocks noGrp="1"/>
          </p:cNvSpPr>
          <p:nvPr>
            <p:ph sz="quarter" idx="4294967295"/>
          </p:nvPr>
        </p:nvSpPr>
        <p:spPr>
          <a:xfrm>
            <a:off x="409500" y="181025"/>
            <a:ext cx="9464675" cy="728663"/>
          </a:xfrm>
          <a:prstGeom prst="rect">
            <a:avLst/>
          </a:prstGeom>
        </p:spPr>
        <p:txBody>
          <a:bodyPr/>
          <a:lstStyle/>
          <a:p>
            <a:r>
              <a:rPr lang="en-IE" altLang="en-US" sz="3600" u="sng" dirty="0" smtClean="0">
                <a:solidFill>
                  <a:schemeClr val="tx2"/>
                </a:solidFill>
                <a:latin typeface="+mj-lt"/>
              </a:rPr>
              <a:t>Company Directors- Up to </a:t>
            </a:r>
            <a:r>
              <a:rPr lang="en-IE" altLang="en-US" sz="3600" u="sng" dirty="0">
                <a:solidFill>
                  <a:schemeClr val="tx2"/>
                </a:solidFill>
                <a:latin typeface="+mj-lt"/>
              </a:rPr>
              <a:t>10 Tax </a:t>
            </a:r>
            <a:r>
              <a:rPr lang="en-IE" altLang="en-US" sz="3600" u="sng" dirty="0" smtClean="0">
                <a:solidFill>
                  <a:schemeClr val="tx2"/>
                </a:solidFill>
                <a:latin typeface="+mj-lt"/>
              </a:rPr>
              <a:t>Benefits</a:t>
            </a:r>
            <a:endParaRPr lang="en-US" sz="3600" u="sng" dirty="0">
              <a:solidFill>
                <a:schemeClr val="tx2"/>
              </a:solidFill>
              <a:latin typeface="+mj-lt"/>
            </a:endParaRPr>
          </a:p>
        </p:txBody>
      </p:sp>
      <p:sp>
        <p:nvSpPr>
          <p:cNvPr id="4" name="Content Placeholder 2"/>
          <p:cNvSpPr txBox="1">
            <a:spLocks/>
          </p:cNvSpPr>
          <p:nvPr/>
        </p:nvSpPr>
        <p:spPr>
          <a:xfrm>
            <a:off x="416569" y="1045121"/>
            <a:ext cx="9619774" cy="4991131"/>
          </a:xfrm>
          <a:prstGeom prst="rect">
            <a:avLst/>
          </a:prstGeom>
        </p:spPr>
        <p:txBody>
          <a:bodyPr lIns="104274" tIns="52138" rIns="104274" bIns="52138"/>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86543" indent="-586543">
              <a:lnSpc>
                <a:spcPts val="3100"/>
              </a:lnSpc>
              <a:buFont typeface="Tahoma" pitchFamily="34" charset="0"/>
              <a:buAutoNum type="arabicPeriod"/>
            </a:pPr>
            <a:r>
              <a:rPr lang="en-IE" altLang="en-US" sz="1800" b="1" i="0" dirty="0">
                <a:solidFill>
                  <a:srgbClr val="5261AC"/>
                </a:solidFill>
                <a:cs typeface="Arial" panose="020B0604020202020204" pitchFamily="34" charset="0"/>
              </a:rPr>
              <a:t>Corporation Tax </a:t>
            </a:r>
            <a:r>
              <a:rPr lang="en-IE" altLang="en-US" sz="1800" b="1" i="0" dirty="0" smtClean="0">
                <a:solidFill>
                  <a:srgbClr val="5261AC"/>
                </a:solidFill>
                <a:cs typeface="Arial" panose="020B0604020202020204" pitchFamily="34" charset="0"/>
              </a:rPr>
              <a:t>Relief (Not guaranteed, subject to limits)</a:t>
            </a:r>
            <a:endParaRPr lang="en-IE" altLang="en-US" sz="1800" b="1" i="0" dirty="0">
              <a:solidFill>
                <a:srgbClr val="5261AC"/>
              </a:solidFill>
              <a:cs typeface="Arial" panose="020B0604020202020204" pitchFamily="34" charset="0"/>
            </a:endParaRPr>
          </a:p>
          <a:p>
            <a:pPr marL="586543" indent="-586543">
              <a:lnSpc>
                <a:spcPts val="3100"/>
              </a:lnSpc>
              <a:buFont typeface="Tahoma" pitchFamily="34" charset="0"/>
              <a:buAutoNum type="arabicPeriod"/>
            </a:pPr>
            <a:r>
              <a:rPr lang="en-IE" altLang="en-US" sz="1800" b="1" i="0" dirty="0">
                <a:solidFill>
                  <a:srgbClr val="5261AC"/>
                </a:solidFill>
                <a:cs typeface="Arial" panose="020B0604020202020204" pitchFamily="34" charset="0"/>
              </a:rPr>
              <a:t>No PRSI payable </a:t>
            </a:r>
            <a:r>
              <a:rPr lang="en-IE" altLang="en-US" sz="1800" b="1" i="0" dirty="0" smtClean="0">
                <a:solidFill>
                  <a:srgbClr val="5261AC"/>
                </a:solidFill>
                <a:cs typeface="Arial" panose="020B0604020202020204" pitchFamily="34" charset="0"/>
              </a:rPr>
              <a:t>on employer’s  </a:t>
            </a:r>
            <a:r>
              <a:rPr lang="en-IE" altLang="en-US" sz="1800" b="1" i="0" dirty="0">
                <a:solidFill>
                  <a:srgbClr val="5261AC"/>
                </a:solidFill>
                <a:cs typeface="Arial" panose="020B0604020202020204" pitchFamily="34" charset="0"/>
              </a:rPr>
              <a:t>pension </a:t>
            </a:r>
            <a:r>
              <a:rPr lang="en-IE" altLang="en-US" sz="1800" b="1" i="0" dirty="0" smtClean="0">
                <a:solidFill>
                  <a:srgbClr val="5261AC"/>
                </a:solidFill>
                <a:cs typeface="Arial" panose="020B0604020202020204" pitchFamily="34" charset="0"/>
              </a:rPr>
              <a:t>contribution</a:t>
            </a:r>
            <a:endParaRPr lang="en-IE" altLang="en-US" sz="1800" b="1" i="0" dirty="0">
              <a:solidFill>
                <a:srgbClr val="5261AC"/>
              </a:solidFill>
              <a:cs typeface="Arial" panose="020B0604020202020204" pitchFamily="34" charset="0"/>
            </a:endParaRPr>
          </a:p>
          <a:p>
            <a:pPr marL="586543" indent="-586543">
              <a:lnSpc>
                <a:spcPts val="3100"/>
              </a:lnSpc>
              <a:buFont typeface="Tahoma" pitchFamily="34" charset="0"/>
              <a:buAutoNum type="arabicPeriod"/>
            </a:pPr>
            <a:r>
              <a:rPr lang="en-IE" altLang="en-US" sz="1800" b="1" i="0" dirty="0">
                <a:solidFill>
                  <a:srgbClr val="5261AC"/>
                </a:solidFill>
                <a:cs typeface="Arial" panose="020B0604020202020204" pitchFamily="34" charset="0"/>
              </a:rPr>
              <a:t>No  USC </a:t>
            </a:r>
            <a:r>
              <a:rPr lang="en-IE" altLang="en-US" sz="1800" b="1" i="0" dirty="0" smtClean="0">
                <a:solidFill>
                  <a:srgbClr val="5261AC"/>
                </a:solidFill>
                <a:cs typeface="Arial" panose="020B0604020202020204" pitchFamily="34" charset="0"/>
              </a:rPr>
              <a:t>payable on employer’s  </a:t>
            </a:r>
            <a:r>
              <a:rPr lang="en-IE" altLang="en-US" sz="1800" b="1" i="0" dirty="0">
                <a:solidFill>
                  <a:srgbClr val="5261AC"/>
                </a:solidFill>
                <a:cs typeface="Arial" panose="020B0604020202020204" pitchFamily="34" charset="0"/>
              </a:rPr>
              <a:t>pension </a:t>
            </a:r>
            <a:r>
              <a:rPr lang="en-IE" altLang="en-US" sz="1800" b="1" i="0" dirty="0" smtClean="0">
                <a:solidFill>
                  <a:srgbClr val="5261AC"/>
                </a:solidFill>
                <a:cs typeface="Arial" panose="020B0604020202020204" pitchFamily="34" charset="0"/>
              </a:rPr>
              <a:t>contribution</a:t>
            </a:r>
            <a:endParaRPr lang="en-IE" altLang="en-US" sz="1800" b="1" i="0" dirty="0">
              <a:solidFill>
                <a:srgbClr val="5261AC"/>
              </a:solidFill>
              <a:cs typeface="Arial" panose="020B0604020202020204" pitchFamily="34" charset="0"/>
            </a:endParaRPr>
          </a:p>
          <a:p>
            <a:pPr marL="586543" indent="-586543">
              <a:lnSpc>
                <a:spcPts val="3100"/>
              </a:lnSpc>
              <a:buFont typeface="Tahoma" pitchFamily="34" charset="0"/>
              <a:buAutoNum type="arabicPeriod"/>
            </a:pPr>
            <a:r>
              <a:rPr lang="en-IE" altLang="en-US" sz="1800" b="1" i="0" dirty="0">
                <a:solidFill>
                  <a:srgbClr val="5261AC"/>
                </a:solidFill>
                <a:cs typeface="Arial" panose="020B0604020202020204" pitchFamily="34" charset="0"/>
              </a:rPr>
              <a:t>No BIK (Benefit in Kind</a:t>
            </a:r>
            <a:r>
              <a:rPr lang="en-IE" altLang="en-US" sz="1800" b="1" i="0" dirty="0" smtClean="0">
                <a:solidFill>
                  <a:srgbClr val="5261AC"/>
                </a:solidFill>
                <a:cs typeface="Arial" panose="020B0604020202020204" pitchFamily="34" charset="0"/>
              </a:rPr>
              <a:t>) on employer’s pension contribution</a:t>
            </a:r>
            <a:endParaRPr lang="en-IE" altLang="en-US" sz="1800" b="1" i="0" dirty="0">
              <a:solidFill>
                <a:srgbClr val="5261AC"/>
              </a:solidFill>
              <a:cs typeface="Arial" panose="020B0604020202020204" pitchFamily="34" charset="0"/>
            </a:endParaRPr>
          </a:p>
          <a:p>
            <a:pPr marL="586543" indent="-586543">
              <a:lnSpc>
                <a:spcPts val="3100"/>
              </a:lnSpc>
              <a:buFont typeface="Tahoma" pitchFamily="34" charset="0"/>
              <a:buAutoNum type="arabicPeriod"/>
            </a:pPr>
            <a:r>
              <a:rPr lang="en-IE" altLang="en-US" sz="1800" b="1" i="0" dirty="0">
                <a:solidFill>
                  <a:srgbClr val="5261AC"/>
                </a:solidFill>
                <a:cs typeface="Arial" panose="020B0604020202020204" pitchFamily="34" charset="0"/>
              </a:rPr>
              <a:t>Tax Free </a:t>
            </a:r>
            <a:r>
              <a:rPr lang="en-IE" altLang="en-US" sz="1800" b="1" i="0" dirty="0" smtClean="0">
                <a:solidFill>
                  <a:srgbClr val="5261AC"/>
                </a:solidFill>
                <a:cs typeface="Arial" panose="020B0604020202020204" pitchFamily="34" charset="0"/>
              </a:rPr>
              <a:t>Growth</a:t>
            </a:r>
          </a:p>
          <a:p>
            <a:pPr marL="586543" indent="-586543">
              <a:lnSpc>
                <a:spcPts val="3100"/>
              </a:lnSpc>
              <a:buFont typeface="Tahoma" pitchFamily="34" charset="0"/>
              <a:buAutoNum type="arabicPeriod"/>
            </a:pPr>
            <a:r>
              <a:rPr lang="en-IE" altLang="en-US" sz="1800" b="1" i="0" dirty="0" smtClean="0">
                <a:solidFill>
                  <a:srgbClr val="5261AC"/>
                </a:solidFill>
                <a:cs typeface="Arial" panose="020B0604020202020204" pitchFamily="34" charset="0"/>
              </a:rPr>
              <a:t>Tax </a:t>
            </a:r>
            <a:r>
              <a:rPr lang="en-IE" altLang="en-US" sz="1800" b="1" i="0" dirty="0">
                <a:solidFill>
                  <a:srgbClr val="5261AC"/>
                </a:solidFill>
                <a:cs typeface="Arial" panose="020B0604020202020204" pitchFamily="34" charset="0"/>
              </a:rPr>
              <a:t>effective retirement lump sum</a:t>
            </a:r>
          </a:p>
          <a:p>
            <a:pPr marL="586543" indent="-586543">
              <a:lnSpc>
                <a:spcPts val="3100"/>
              </a:lnSpc>
              <a:buFont typeface="Tahoma" pitchFamily="34" charset="0"/>
              <a:buAutoNum type="arabicPeriod"/>
            </a:pPr>
            <a:r>
              <a:rPr lang="en-IE" altLang="en-US" sz="1800" b="1" i="0" dirty="0">
                <a:solidFill>
                  <a:srgbClr val="5261AC"/>
                </a:solidFill>
                <a:cs typeface="Arial" panose="020B0604020202020204" pitchFamily="34" charset="0"/>
              </a:rPr>
              <a:t>Post Retirement tax planning (ARFS)</a:t>
            </a:r>
          </a:p>
          <a:p>
            <a:pPr marL="586543" indent="-586543">
              <a:lnSpc>
                <a:spcPts val="3100"/>
              </a:lnSpc>
              <a:buFont typeface="Tahoma" pitchFamily="34" charset="0"/>
              <a:buAutoNum type="arabicPeriod"/>
            </a:pPr>
            <a:r>
              <a:rPr lang="en-IE" altLang="en-US" sz="1800" b="1" i="0" dirty="0">
                <a:solidFill>
                  <a:srgbClr val="5261AC"/>
                </a:solidFill>
                <a:cs typeface="Arial" panose="020B0604020202020204" pitchFamily="34" charset="0"/>
              </a:rPr>
              <a:t>Earnings cap not applicable to employer contributions!</a:t>
            </a:r>
          </a:p>
          <a:p>
            <a:pPr marL="586543" indent="-586543">
              <a:lnSpc>
                <a:spcPts val="3100"/>
              </a:lnSpc>
              <a:buFont typeface="Tahoma" pitchFamily="34" charset="0"/>
              <a:buAutoNum type="arabicPeriod"/>
            </a:pPr>
            <a:r>
              <a:rPr lang="en-IE" altLang="en-US" sz="1800" b="1" i="0" dirty="0">
                <a:solidFill>
                  <a:srgbClr val="5261AC"/>
                </a:solidFill>
                <a:cs typeface="Arial" panose="020B0604020202020204" pitchFamily="34" charset="0"/>
              </a:rPr>
              <a:t>Lump Sum Death Benefits (Limit of up to 4 X </a:t>
            </a:r>
            <a:r>
              <a:rPr lang="en-IE" altLang="en-US" sz="1800" b="1" i="0" dirty="0" smtClean="0">
                <a:solidFill>
                  <a:srgbClr val="5261AC"/>
                </a:solidFill>
                <a:cs typeface="Arial" panose="020B0604020202020204" pitchFamily="34" charset="0"/>
              </a:rPr>
              <a:t>salary </a:t>
            </a:r>
            <a:r>
              <a:rPr lang="en-IE" altLang="en-US" sz="1800" b="1" i="0" dirty="0">
                <a:solidFill>
                  <a:srgbClr val="5261AC"/>
                </a:solidFill>
                <a:cs typeface="Arial" panose="020B0604020202020204" pitchFamily="34" charset="0"/>
              </a:rPr>
              <a:t>plus </a:t>
            </a:r>
            <a:r>
              <a:rPr lang="en-IE" altLang="en-US" sz="1800" b="1" i="0" dirty="0" smtClean="0">
                <a:solidFill>
                  <a:srgbClr val="5261AC"/>
                </a:solidFill>
                <a:cs typeface="Arial" panose="020B0604020202020204" pitchFamily="34" charset="0"/>
              </a:rPr>
              <a:t>annuity, full proceeds of Buy Out Bond to estate, if a preserved benefit)</a:t>
            </a:r>
            <a:endParaRPr lang="en-IE" altLang="en-US" sz="1800" b="1" i="0" dirty="0">
              <a:solidFill>
                <a:srgbClr val="5261AC"/>
              </a:solidFill>
              <a:cs typeface="Arial" panose="020B0604020202020204" pitchFamily="34" charset="0"/>
            </a:endParaRPr>
          </a:p>
          <a:p>
            <a:pPr marL="586543" indent="-586543">
              <a:lnSpc>
                <a:spcPts val="3100"/>
              </a:lnSpc>
              <a:buFont typeface="Tahoma" pitchFamily="34" charset="0"/>
              <a:buAutoNum type="arabicPeriod"/>
            </a:pPr>
            <a:r>
              <a:rPr lang="en-IE" altLang="en-US" sz="1800" b="1" i="0" dirty="0">
                <a:solidFill>
                  <a:srgbClr val="5261AC"/>
                </a:solidFill>
                <a:cs typeface="Arial" panose="020B0604020202020204" pitchFamily="34" charset="0"/>
              </a:rPr>
              <a:t>Ability to backdate an </a:t>
            </a:r>
            <a:r>
              <a:rPr lang="en-IE" altLang="en-US" sz="1800" b="1" i="0" dirty="0" smtClean="0">
                <a:solidFill>
                  <a:srgbClr val="5261AC"/>
                </a:solidFill>
                <a:cs typeface="Arial" panose="020B0604020202020204" pitchFamily="34" charset="0"/>
              </a:rPr>
              <a:t>AVC, </a:t>
            </a:r>
            <a:r>
              <a:rPr lang="en-IE" altLang="en-US" sz="1800" b="1" i="0" dirty="0">
                <a:solidFill>
                  <a:srgbClr val="5261AC"/>
                </a:solidFill>
                <a:cs typeface="Arial" panose="020B0604020202020204" pitchFamily="34" charset="0"/>
              </a:rPr>
              <a:t>and </a:t>
            </a:r>
            <a:r>
              <a:rPr lang="en-IE" altLang="en-US" sz="1800" b="1" i="0" dirty="0" smtClean="0">
                <a:solidFill>
                  <a:srgbClr val="5261AC"/>
                </a:solidFill>
                <a:cs typeface="Arial" panose="020B0604020202020204" pitchFamily="34" charset="0"/>
              </a:rPr>
              <a:t>retrieve income tax, if within Revenue limits!</a:t>
            </a:r>
            <a:endParaRPr lang="en-IE" altLang="en-US" sz="1800" b="1" i="0" dirty="0">
              <a:solidFill>
                <a:srgbClr val="5261AC"/>
              </a:solidFill>
              <a:cs typeface="Arial" panose="020B0604020202020204" pitchFamily="34" charset="0"/>
            </a:endParaRPr>
          </a:p>
        </p:txBody>
      </p:sp>
    </p:spTree>
    <p:extLst>
      <p:ext uri="{BB962C8B-B14F-4D97-AF65-F5344CB8AC3E}">
        <p14:creationId xmlns:p14="http://schemas.microsoft.com/office/powerpoint/2010/main" val="89962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en-IE" sz="4400" dirty="0" smtClean="0">
                <a:solidFill>
                  <a:schemeClr val="tx1"/>
                </a:solidFill>
              </a:rPr>
              <a:t>How do you turn €6,000 into €10,000?</a:t>
            </a:r>
          </a:p>
          <a:p>
            <a:endParaRPr lang="en-IE" dirty="0"/>
          </a:p>
          <a:p>
            <a:endParaRPr lang="en-IE" dirty="0" smtClean="0"/>
          </a:p>
          <a:p>
            <a:endParaRPr lang="en-IE" dirty="0"/>
          </a:p>
          <a:p>
            <a:endParaRPr lang="en-IE" dirty="0"/>
          </a:p>
        </p:txBody>
      </p:sp>
      <p:sp>
        <p:nvSpPr>
          <p:cNvPr id="3" name="Content Placeholder 2"/>
          <p:cNvSpPr>
            <a:spLocks noGrp="1"/>
          </p:cNvSpPr>
          <p:nvPr>
            <p:ph sz="quarter" idx="14"/>
          </p:nvPr>
        </p:nvSpPr>
        <p:spPr/>
        <p:txBody>
          <a:bodyPr/>
          <a:lstStyle/>
          <a:p>
            <a:r>
              <a:rPr lang="en-IE" dirty="0" smtClean="0"/>
              <a:t>Pension Magic</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759" y="2867598"/>
            <a:ext cx="10198159" cy="3816424"/>
          </a:xfrm>
          <a:prstGeom prst="rect">
            <a:avLst/>
          </a:prstGeom>
        </p:spPr>
      </p:pic>
    </p:spTree>
    <p:extLst>
      <p:ext uri="{BB962C8B-B14F-4D97-AF65-F5344CB8AC3E}">
        <p14:creationId xmlns:p14="http://schemas.microsoft.com/office/powerpoint/2010/main" val="3488531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ail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Powerpoint</Template>
  <TotalTime>7155</TotalTime>
  <Words>1555</Words>
  <Application>Microsoft Office PowerPoint</Application>
  <PresentationFormat>Custom</PresentationFormat>
  <Paragraphs>207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R Frutiger Roman</vt:lpstr>
      <vt:lpstr>Tahoma</vt:lpstr>
      <vt:lpstr>Times New Roman</vt:lpstr>
      <vt:lpstr>Retail Powerpoint</vt:lpstr>
      <vt:lpstr> Private Pension Funding 2016        </vt:lpstr>
      <vt:lpstr>PowerPoint Presentation</vt:lpstr>
      <vt:lpstr>PowerPoint Presentation</vt:lpstr>
      <vt:lpstr>PowerPoint Presentation</vt:lpstr>
      <vt:lpstr>PowerPoint Presentation</vt:lpstr>
      <vt:lpstr> Why it’s a great time to review your private pension funding.</vt:lpstr>
      <vt:lpstr> A Private Pension can offer you…..</vt:lpstr>
      <vt:lpstr>PowerPoint Presentation</vt:lpstr>
      <vt:lpstr>PowerPoint Presentation</vt:lpstr>
      <vt:lpstr>PowerPoint Presentation</vt:lpstr>
      <vt:lpstr>PowerPoint Presentation</vt:lpstr>
      <vt:lpstr>PowerPoint Presentation</vt:lpstr>
      <vt:lpstr>Target Funding Process</vt:lpstr>
      <vt:lpstr>1. Sample Maturing Pension - Recommended Minimum!!!</vt:lpstr>
      <vt:lpstr>PowerPoint Presentation</vt:lpstr>
      <vt:lpstr>PowerPoint Presentation</vt:lpstr>
      <vt:lpstr>PowerPoint Presentation</vt:lpstr>
      <vt:lpstr>Client Questions/Concerns</vt:lpstr>
      <vt:lpstr>Client Questions/ Concerns</vt:lpstr>
      <vt:lpstr>Client Questions/Concerns</vt:lpstr>
      <vt:lpstr>PowerPoint Presentation</vt:lpstr>
      <vt:lpstr>PowerPoint Presentation</vt:lpstr>
      <vt:lpstr>PowerPoint Presentation</vt:lpstr>
    </vt:vector>
  </TitlesOfParts>
  <Company>Davy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Hastings Financial Services   Pensions Budget Update 2013 New ARF with Lifelong Income</dc:title>
  <dc:creator>Katherine Morgan</dc:creator>
  <cp:lastModifiedBy>Yvonne Brick</cp:lastModifiedBy>
  <cp:revision>452</cp:revision>
  <cp:lastPrinted>2016-05-25T07:56:14Z</cp:lastPrinted>
  <dcterms:created xsi:type="dcterms:W3CDTF">2013-10-18T07:34:53Z</dcterms:created>
  <dcterms:modified xsi:type="dcterms:W3CDTF">2016-05-25T09:57:16Z</dcterms:modified>
</cp:coreProperties>
</file>